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3" r:id="rId3"/>
    <p:sldId id="307" r:id="rId4"/>
    <p:sldId id="308" r:id="rId5"/>
    <p:sldId id="309" r:id="rId6"/>
    <p:sldId id="310" r:id="rId7"/>
    <p:sldId id="311" r:id="rId8"/>
    <p:sldId id="296" r:id="rId9"/>
    <p:sldId id="297" r:id="rId10"/>
    <p:sldId id="298" r:id="rId11"/>
    <p:sldId id="290" r:id="rId12"/>
    <p:sldId id="270" r:id="rId13"/>
    <p:sldId id="299" r:id="rId14"/>
    <p:sldId id="300" r:id="rId15"/>
    <p:sldId id="301" r:id="rId16"/>
    <p:sldId id="291" r:id="rId17"/>
    <p:sldId id="292" r:id="rId18"/>
    <p:sldId id="293" r:id="rId19"/>
    <p:sldId id="294" r:id="rId20"/>
    <p:sldId id="295" r:id="rId21"/>
    <p:sldId id="268" r:id="rId22"/>
    <p:sldId id="269" r:id="rId23"/>
    <p:sldId id="262" r:id="rId24"/>
    <p:sldId id="263" r:id="rId25"/>
    <p:sldId id="283" r:id="rId26"/>
    <p:sldId id="284" r:id="rId27"/>
    <p:sldId id="285" r:id="rId28"/>
    <p:sldId id="286" r:id="rId29"/>
    <p:sldId id="287" r:id="rId30"/>
    <p:sldId id="288" r:id="rId31"/>
    <p:sldId id="289" r:id="rId32"/>
    <p:sldId id="282" r:id="rId33"/>
    <p:sldId id="272" r:id="rId34"/>
    <p:sldId id="273" r:id="rId35"/>
    <p:sldId id="274" r:id="rId36"/>
    <p:sldId id="275" r:id="rId37"/>
    <p:sldId id="276" r:id="rId38"/>
    <p:sldId id="277" r:id="rId39"/>
    <p:sldId id="278" r:id="rId40"/>
    <p:sldId id="279" r:id="rId41"/>
    <p:sldId id="280" r:id="rId42"/>
    <p:sldId id="281" r:id="rId43"/>
    <p:sldId id="264" r:id="rId44"/>
    <p:sldId id="265" r:id="rId45"/>
    <p:sldId id="266" r:id="rId46"/>
    <p:sldId id="267" r:id="rId47"/>
    <p:sldId id="271" r:id="rId48"/>
    <p:sldId id="261" r:id="rId49"/>
    <p:sldId id="258" r:id="rId50"/>
    <p:sldId id="259" r:id="rId51"/>
    <p:sldId id="260" r:id="rId52"/>
    <p:sldId id="304" r:id="rId53"/>
    <p:sldId id="305" r:id="rId54"/>
    <p:sldId id="306" r:id="rId55"/>
    <p:sldId id="312"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65C86-C68A-52DA-5F1E-E570E33DB7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B385C48-1D1E-B6ED-2C2E-BAD4355196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67527A-E674-A27C-EBA8-F07BD1D2CBA2}"/>
              </a:ext>
            </a:extLst>
          </p:cNvPr>
          <p:cNvSpPr>
            <a:spLocks noGrp="1"/>
          </p:cNvSpPr>
          <p:nvPr>
            <p:ph type="dt" sz="half" idx="10"/>
          </p:nvPr>
        </p:nvSpPr>
        <p:spPr/>
        <p:txBody>
          <a:bodyPr/>
          <a:lstStyle/>
          <a:p>
            <a:fld id="{2B39A294-C3E8-49DE-A943-3BBC19D32CC3}" type="datetimeFigureOut">
              <a:rPr lang="en-US" smtClean="0"/>
              <a:t>9/17/2022</a:t>
            </a:fld>
            <a:endParaRPr lang="en-US"/>
          </a:p>
        </p:txBody>
      </p:sp>
      <p:sp>
        <p:nvSpPr>
          <p:cNvPr id="5" name="Footer Placeholder 4">
            <a:extLst>
              <a:ext uri="{FF2B5EF4-FFF2-40B4-BE49-F238E27FC236}">
                <a16:creationId xmlns:a16="http://schemas.microsoft.com/office/drawing/2014/main" id="{0131B16A-EAED-C1B6-4490-919ACF6433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B17F17-CAF4-85D9-3219-7C1B4832D731}"/>
              </a:ext>
            </a:extLst>
          </p:cNvPr>
          <p:cNvSpPr>
            <a:spLocks noGrp="1"/>
          </p:cNvSpPr>
          <p:nvPr>
            <p:ph type="sldNum" sz="quarter" idx="12"/>
          </p:nvPr>
        </p:nvSpPr>
        <p:spPr/>
        <p:txBody>
          <a:bodyPr/>
          <a:lstStyle/>
          <a:p>
            <a:fld id="{9C41BBF0-9593-48E6-831E-7D89D0D94FFE}" type="slidenum">
              <a:rPr lang="en-US" smtClean="0"/>
              <a:t>‹#›</a:t>
            </a:fld>
            <a:endParaRPr lang="en-US"/>
          </a:p>
        </p:txBody>
      </p:sp>
    </p:spTree>
    <p:extLst>
      <p:ext uri="{BB962C8B-B14F-4D97-AF65-F5344CB8AC3E}">
        <p14:creationId xmlns:p14="http://schemas.microsoft.com/office/powerpoint/2010/main" val="1086086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7D467-8B4B-8554-16CD-B487E35C903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3197FB-AF68-ABDE-F6CA-11C642A53E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51865B-EE6A-DD4E-C295-23D630E9F006}"/>
              </a:ext>
            </a:extLst>
          </p:cNvPr>
          <p:cNvSpPr>
            <a:spLocks noGrp="1"/>
          </p:cNvSpPr>
          <p:nvPr>
            <p:ph type="dt" sz="half" idx="10"/>
          </p:nvPr>
        </p:nvSpPr>
        <p:spPr/>
        <p:txBody>
          <a:bodyPr/>
          <a:lstStyle/>
          <a:p>
            <a:fld id="{2B39A294-C3E8-49DE-A943-3BBC19D32CC3}" type="datetimeFigureOut">
              <a:rPr lang="en-US" smtClean="0"/>
              <a:t>9/17/2022</a:t>
            </a:fld>
            <a:endParaRPr lang="en-US"/>
          </a:p>
        </p:txBody>
      </p:sp>
      <p:sp>
        <p:nvSpPr>
          <p:cNvPr id="5" name="Footer Placeholder 4">
            <a:extLst>
              <a:ext uri="{FF2B5EF4-FFF2-40B4-BE49-F238E27FC236}">
                <a16:creationId xmlns:a16="http://schemas.microsoft.com/office/drawing/2014/main" id="{C35A2DC4-3850-E920-C3CF-E31A55501F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9CCDD9-1B6D-5ACC-53ED-F58DCF64EEA7}"/>
              </a:ext>
            </a:extLst>
          </p:cNvPr>
          <p:cNvSpPr>
            <a:spLocks noGrp="1"/>
          </p:cNvSpPr>
          <p:nvPr>
            <p:ph type="sldNum" sz="quarter" idx="12"/>
          </p:nvPr>
        </p:nvSpPr>
        <p:spPr/>
        <p:txBody>
          <a:bodyPr/>
          <a:lstStyle/>
          <a:p>
            <a:fld id="{9C41BBF0-9593-48E6-831E-7D89D0D94FFE}" type="slidenum">
              <a:rPr lang="en-US" smtClean="0"/>
              <a:t>‹#›</a:t>
            </a:fld>
            <a:endParaRPr lang="en-US"/>
          </a:p>
        </p:txBody>
      </p:sp>
    </p:spTree>
    <p:extLst>
      <p:ext uri="{BB962C8B-B14F-4D97-AF65-F5344CB8AC3E}">
        <p14:creationId xmlns:p14="http://schemas.microsoft.com/office/powerpoint/2010/main" val="2917874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A2AD97-835A-CEDF-A422-93E3A752D0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9D3386B-3DF5-53FC-E138-CD8FC0E373B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358207-C974-76C7-AA23-F9BF3B4746CC}"/>
              </a:ext>
            </a:extLst>
          </p:cNvPr>
          <p:cNvSpPr>
            <a:spLocks noGrp="1"/>
          </p:cNvSpPr>
          <p:nvPr>
            <p:ph type="dt" sz="half" idx="10"/>
          </p:nvPr>
        </p:nvSpPr>
        <p:spPr/>
        <p:txBody>
          <a:bodyPr/>
          <a:lstStyle/>
          <a:p>
            <a:fld id="{2B39A294-C3E8-49DE-A943-3BBC19D32CC3}" type="datetimeFigureOut">
              <a:rPr lang="en-US" smtClean="0"/>
              <a:t>9/17/2022</a:t>
            </a:fld>
            <a:endParaRPr lang="en-US"/>
          </a:p>
        </p:txBody>
      </p:sp>
      <p:sp>
        <p:nvSpPr>
          <p:cNvPr id="5" name="Footer Placeholder 4">
            <a:extLst>
              <a:ext uri="{FF2B5EF4-FFF2-40B4-BE49-F238E27FC236}">
                <a16:creationId xmlns:a16="http://schemas.microsoft.com/office/drawing/2014/main" id="{F3678F7A-1E5B-3EC1-8C1C-ED923836A3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E6F566-6194-9469-9751-65F54D6A2760}"/>
              </a:ext>
            </a:extLst>
          </p:cNvPr>
          <p:cNvSpPr>
            <a:spLocks noGrp="1"/>
          </p:cNvSpPr>
          <p:nvPr>
            <p:ph type="sldNum" sz="quarter" idx="12"/>
          </p:nvPr>
        </p:nvSpPr>
        <p:spPr/>
        <p:txBody>
          <a:bodyPr/>
          <a:lstStyle/>
          <a:p>
            <a:fld id="{9C41BBF0-9593-48E6-831E-7D89D0D94FFE}" type="slidenum">
              <a:rPr lang="en-US" smtClean="0"/>
              <a:t>‹#›</a:t>
            </a:fld>
            <a:endParaRPr lang="en-US"/>
          </a:p>
        </p:txBody>
      </p:sp>
    </p:spTree>
    <p:extLst>
      <p:ext uri="{BB962C8B-B14F-4D97-AF65-F5344CB8AC3E}">
        <p14:creationId xmlns:p14="http://schemas.microsoft.com/office/powerpoint/2010/main" val="1346614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10588-B234-E0D2-3B63-487B1A51AF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FFDA85-2D78-7963-BCD7-7937F6D5F5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124324-ECD9-0F11-74F2-612100C05BBC}"/>
              </a:ext>
            </a:extLst>
          </p:cNvPr>
          <p:cNvSpPr>
            <a:spLocks noGrp="1"/>
          </p:cNvSpPr>
          <p:nvPr>
            <p:ph type="dt" sz="half" idx="10"/>
          </p:nvPr>
        </p:nvSpPr>
        <p:spPr/>
        <p:txBody>
          <a:bodyPr/>
          <a:lstStyle/>
          <a:p>
            <a:fld id="{2B39A294-C3E8-49DE-A943-3BBC19D32CC3}" type="datetimeFigureOut">
              <a:rPr lang="en-US" smtClean="0"/>
              <a:t>9/17/2022</a:t>
            </a:fld>
            <a:endParaRPr lang="en-US"/>
          </a:p>
        </p:txBody>
      </p:sp>
      <p:sp>
        <p:nvSpPr>
          <p:cNvPr id="5" name="Footer Placeholder 4">
            <a:extLst>
              <a:ext uri="{FF2B5EF4-FFF2-40B4-BE49-F238E27FC236}">
                <a16:creationId xmlns:a16="http://schemas.microsoft.com/office/drawing/2014/main" id="{D5F7C702-638B-074A-64F0-6C653C779B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148B16-2580-0490-FD0C-17FFDB763017}"/>
              </a:ext>
            </a:extLst>
          </p:cNvPr>
          <p:cNvSpPr>
            <a:spLocks noGrp="1"/>
          </p:cNvSpPr>
          <p:nvPr>
            <p:ph type="sldNum" sz="quarter" idx="12"/>
          </p:nvPr>
        </p:nvSpPr>
        <p:spPr/>
        <p:txBody>
          <a:bodyPr/>
          <a:lstStyle/>
          <a:p>
            <a:fld id="{9C41BBF0-9593-48E6-831E-7D89D0D94FFE}" type="slidenum">
              <a:rPr lang="en-US" smtClean="0"/>
              <a:t>‹#›</a:t>
            </a:fld>
            <a:endParaRPr lang="en-US"/>
          </a:p>
        </p:txBody>
      </p:sp>
    </p:spTree>
    <p:extLst>
      <p:ext uri="{BB962C8B-B14F-4D97-AF65-F5344CB8AC3E}">
        <p14:creationId xmlns:p14="http://schemas.microsoft.com/office/powerpoint/2010/main" val="4485380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A7B2D-5A82-8329-1846-F8B5A86D1E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63C9086-29D3-F940-C781-93C6DE57C4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C639D0F-B492-35FD-CAB8-628A0CC59827}"/>
              </a:ext>
            </a:extLst>
          </p:cNvPr>
          <p:cNvSpPr>
            <a:spLocks noGrp="1"/>
          </p:cNvSpPr>
          <p:nvPr>
            <p:ph type="dt" sz="half" idx="10"/>
          </p:nvPr>
        </p:nvSpPr>
        <p:spPr/>
        <p:txBody>
          <a:bodyPr/>
          <a:lstStyle/>
          <a:p>
            <a:fld id="{2B39A294-C3E8-49DE-A943-3BBC19D32CC3}" type="datetimeFigureOut">
              <a:rPr lang="en-US" smtClean="0"/>
              <a:t>9/17/2022</a:t>
            </a:fld>
            <a:endParaRPr lang="en-US"/>
          </a:p>
        </p:txBody>
      </p:sp>
      <p:sp>
        <p:nvSpPr>
          <p:cNvPr id="5" name="Footer Placeholder 4">
            <a:extLst>
              <a:ext uri="{FF2B5EF4-FFF2-40B4-BE49-F238E27FC236}">
                <a16:creationId xmlns:a16="http://schemas.microsoft.com/office/drawing/2014/main" id="{D68D756A-A9EF-1811-D418-F93C589ED3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5F5EC8-17FA-7FEF-8523-2441B9422B9F}"/>
              </a:ext>
            </a:extLst>
          </p:cNvPr>
          <p:cNvSpPr>
            <a:spLocks noGrp="1"/>
          </p:cNvSpPr>
          <p:nvPr>
            <p:ph type="sldNum" sz="quarter" idx="12"/>
          </p:nvPr>
        </p:nvSpPr>
        <p:spPr/>
        <p:txBody>
          <a:bodyPr/>
          <a:lstStyle/>
          <a:p>
            <a:fld id="{9C41BBF0-9593-48E6-831E-7D89D0D94FFE}" type="slidenum">
              <a:rPr lang="en-US" smtClean="0"/>
              <a:t>‹#›</a:t>
            </a:fld>
            <a:endParaRPr lang="en-US"/>
          </a:p>
        </p:txBody>
      </p:sp>
    </p:spTree>
    <p:extLst>
      <p:ext uri="{BB962C8B-B14F-4D97-AF65-F5344CB8AC3E}">
        <p14:creationId xmlns:p14="http://schemas.microsoft.com/office/powerpoint/2010/main" val="3675086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2DD28-9365-D51F-17CD-1B3B14200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EDCFBB-C8E0-95CB-83B1-7E4CFE2893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CEC46B-F7F8-33FB-CB55-DC2E5AC6B1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221E73-F307-AE3A-E2B2-DBCE02E1E991}"/>
              </a:ext>
            </a:extLst>
          </p:cNvPr>
          <p:cNvSpPr>
            <a:spLocks noGrp="1"/>
          </p:cNvSpPr>
          <p:nvPr>
            <p:ph type="dt" sz="half" idx="10"/>
          </p:nvPr>
        </p:nvSpPr>
        <p:spPr/>
        <p:txBody>
          <a:bodyPr/>
          <a:lstStyle/>
          <a:p>
            <a:fld id="{2B39A294-C3E8-49DE-A943-3BBC19D32CC3}" type="datetimeFigureOut">
              <a:rPr lang="en-US" smtClean="0"/>
              <a:t>9/17/2022</a:t>
            </a:fld>
            <a:endParaRPr lang="en-US"/>
          </a:p>
        </p:txBody>
      </p:sp>
      <p:sp>
        <p:nvSpPr>
          <p:cNvPr id="6" name="Footer Placeholder 5">
            <a:extLst>
              <a:ext uri="{FF2B5EF4-FFF2-40B4-BE49-F238E27FC236}">
                <a16:creationId xmlns:a16="http://schemas.microsoft.com/office/drawing/2014/main" id="{D88C2CFE-0462-7265-EE62-0A46B6104B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803BBB-2960-F00B-F712-97FDE0BFFC00}"/>
              </a:ext>
            </a:extLst>
          </p:cNvPr>
          <p:cNvSpPr>
            <a:spLocks noGrp="1"/>
          </p:cNvSpPr>
          <p:nvPr>
            <p:ph type="sldNum" sz="quarter" idx="12"/>
          </p:nvPr>
        </p:nvSpPr>
        <p:spPr/>
        <p:txBody>
          <a:bodyPr/>
          <a:lstStyle/>
          <a:p>
            <a:fld id="{9C41BBF0-9593-48E6-831E-7D89D0D94FFE}" type="slidenum">
              <a:rPr lang="en-US" smtClean="0"/>
              <a:t>‹#›</a:t>
            </a:fld>
            <a:endParaRPr lang="en-US"/>
          </a:p>
        </p:txBody>
      </p:sp>
    </p:spTree>
    <p:extLst>
      <p:ext uri="{BB962C8B-B14F-4D97-AF65-F5344CB8AC3E}">
        <p14:creationId xmlns:p14="http://schemas.microsoft.com/office/powerpoint/2010/main" val="2675469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00824-3311-BE77-67F2-BC31A51F85A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C58F510-17D0-DF00-2ED3-655990659D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4A88F0-1364-4F93-A4BB-4AA3DD9FE4A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2A73DE-C660-7652-AEFB-DAA6270C78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3EB2EC-088D-A756-FFE8-D28EF81DFAC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6A5B66-54EC-F59F-62BA-61D259219691}"/>
              </a:ext>
            </a:extLst>
          </p:cNvPr>
          <p:cNvSpPr>
            <a:spLocks noGrp="1"/>
          </p:cNvSpPr>
          <p:nvPr>
            <p:ph type="dt" sz="half" idx="10"/>
          </p:nvPr>
        </p:nvSpPr>
        <p:spPr/>
        <p:txBody>
          <a:bodyPr/>
          <a:lstStyle/>
          <a:p>
            <a:fld id="{2B39A294-C3E8-49DE-A943-3BBC19D32CC3}" type="datetimeFigureOut">
              <a:rPr lang="en-US" smtClean="0"/>
              <a:t>9/17/2022</a:t>
            </a:fld>
            <a:endParaRPr lang="en-US"/>
          </a:p>
        </p:txBody>
      </p:sp>
      <p:sp>
        <p:nvSpPr>
          <p:cNvPr id="8" name="Footer Placeholder 7">
            <a:extLst>
              <a:ext uri="{FF2B5EF4-FFF2-40B4-BE49-F238E27FC236}">
                <a16:creationId xmlns:a16="http://schemas.microsoft.com/office/drawing/2014/main" id="{8232AF92-AE70-C1AD-EBC6-9D14F48FC2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6C108F-3948-8316-3196-4D80B69D9E72}"/>
              </a:ext>
            </a:extLst>
          </p:cNvPr>
          <p:cNvSpPr>
            <a:spLocks noGrp="1"/>
          </p:cNvSpPr>
          <p:nvPr>
            <p:ph type="sldNum" sz="quarter" idx="12"/>
          </p:nvPr>
        </p:nvSpPr>
        <p:spPr/>
        <p:txBody>
          <a:bodyPr/>
          <a:lstStyle/>
          <a:p>
            <a:fld id="{9C41BBF0-9593-48E6-831E-7D89D0D94FFE}" type="slidenum">
              <a:rPr lang="en-US" smtClean="0"/>
              <a:t>‹#›</a:t>
            </a:fld>
            <a:endParaRPr lang="en-US"/>
          </a:p>
        </p:txBody>
      </p:sp>
    </p:spTree>
    <p:extLst>
      <p:ext uri="{BB962C8B-B14F-4D97-AF65-F5344CB8AC3E}">
        <p14:creationId xmlns:p14="http://schemas.microsoft.com/office/powerpoint/2010/main" val="25604085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1BFA9-AA75-4B8B-DD40-16FD9432E7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3B8BF97-48BB-7694-A47B-C70BD75D0321}"/>
              </a:ext>
            </a:extLst>
          </p:cNvPr>
          <p:cNvSpPr>
            <a:spLocks noGrp="1"/>
          </p:cNvSpPr>
          <p:nvPr>
            <p:ph type="dt" sz="half" idx="10"/>
          </p:nvPr>
        </p:nvSpPr>
        <p:spPr/>
        <p:txBody>
          <a:bodyPr/>
          <a:lstStyle/>
          <a:p>
            <a:fld id="{2B39A294-C3E8-49DE-A943-3BBC19D32CC3}" type="datetimeFigureOut">
              <a:rPr lang="en-US" smtClean="0"/>
              <a:t>9/17/2022</a:t>
            </a:fld>
            <a:endParaRPr lang="en-US"/>
          </a:p>
        </p:txBody>
      </p:sp>
      <p:sp>
        <p:nvSpPr>
          <p:cNvPr id="4" name="Footer Placeholder 3">
            <a:extLst>
              <a:ext uri="{FF2B5EF4-FFF2-40B4-BE49-F238E27FC236}">
                <a16:creationId xmlns:a16="http://schemas.microsoft.com/office/drawing/2014/main" id="{F31A749F-4C7E-34E8-6F77-C601C64F1E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B9E1A86-9204-294F-384B-95CA0BA8F307}"/>
              </a:ext>
            </a:extLst>
          </p:cNvPr>
          <p:cNvSpPr>
            <a:spLocks noGrp="1"/>
          </p:cNvSpPr>
          <p:nvPr>
            <p:ph type="sldNum" sz="quarter" idx="12"/>
          </p:nvPr>
        </p:nvSpPr>
        <p:spPr/>
        <p:txBody>
          <a:bodyPr/>
          <a:lstStyle/>
          <a:p>
            <a:fld id="{9C41BBF0-9593-48E6-831E-7D89D0D94FFE}" type="slidenum">
              <a:rPr lang="en-US" smtClean="0"/>
              <a:t>‹#›</a:t>
            </a:fld>
            <a:endParaRPr lang="en-US"/>
          </a:p>
        </p:txBody>
      </p:sp>
    </p:spTree>
    <p:extLst>
      <p:ext uri="{BB962C8B-B14F-4D97-AF65-F5344CB8AC3E}">
        <p14:creationId xmlns:p14="http://schemas.microsoft.com/office/powerpoint/2010/main" val="3106983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EA626E-AAF0-2D99-B291-53F53433DDAD}"/>
              </a:ext>
            </a:extLst>
          </p:cNvPr>
          <p:cNvSpPr>
            <a:spLocks noGrp="1"/>
          </p:cNvSpPr>
          <p:nvPr>
            <p:ph type="dt" sz="half" idx="10"/>
          </p:nvPr>
        </p:nvSpPr>
        <p:spPr/>
        <p:txBody>
          <a:bodyPr/>
          <a:lstStyle/>
          <a:p>
            <a:fld id="{2B39A294-C3E8-49DE-A943-3BBC19D32CC3}" type="datetimeFigureOut">
              <a:rPr lang="en-US" smtClean="0"/>
              <a:t>9/17/2022</a:t>
            </a:fld>
            <a:endParaRPr lang="en-US"/>
          </a:p>
        </p:txBody>
      </p:sp>
      <p:sp>
        <p:nvSpPr>
          <p:cNvPr id="3" name="Footer Placeholder 2">
            <a:extLst>
              <a:ext uri="{FF2B5EF4-FFF2-40B4-BE49-F238E27FC236}">
                <a16:creationId xmlns:a16="http://schemas.microsoft.com/office/drawing/2014/main" id="{993DF363-7002-1F59-2DC4-65F452A087D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0BBA6F-B7AB-E4FE-A8AA-47C0B3505D44}"/>
              </a:ext>
            </a:extLst>
          </p:cNvPr>
          <p:cNvSpPr>
            <a:spLocks noGrp="1"/>
          </p:cNvSpPr>
          <p:nvPr>
            <p:ph type="sldNum" sz="quarter" idx="12"/>
          </p:nvPr>
        </p:nvSpPr>
        <p:spPr/>
        <p:txBody>
          <a:bodyPr/>
          <a:lstStyle/>
          <a:p>
            <a:fld id="{9C41BBF0-9593-48E6-831E-7D89D0D94FFE}" type="slidenum">
              <a:rPr lang="en-US" smtClean="0"/>
              <a:t>‹#›</a:t>
            </a:fld>
            <a:endParaRPr lang="en-US"/>
          </a:p>
        </p:txBody>
      </p:sp>
    </p:spTree>
    <p:extLst>
      <p:ext uri="{BB962C8B-B14F-4D97-AF65-F5344CB8AC3E}">
        <p14:creationId xmlns:p14="http://schemas.microsoft.com/office/powerpoint/2010/main" val="3252366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079F1-14CE-C940-50BE-D06AE3B871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91BBD8-AC80-5F31-935F-0662FAF67A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D2153CE-41B1-F6D1-354C-0EB2810114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25553D-C6E6-9A14-EE8B-8BAA29E9E02D}"/>
              </a:ext>
            </a:extLst>
          </p:cNvPr>
          <p:cNvSpPr>
            <a:spLocks noGrp="1"/>
          </p:cNvSpPr>
          <p:nvPr>
            <p:ph type="dt" sz="half" idx="10"/>
          </p:nvPr>
        </p:nvSpPr>
        <p:spPr/>
        <p:txBody>
          <a:bodyPr/>
          <a:lstStyle/>
          <a:p>
            <a:fld id="{2B39A294-C3E8-49DE-A943-3BBC19D32CC3}" type="datetimeFigureOut">
              <a:rPr lang="en-US" smtClean="0"/>
              <a:t>9/17/2022</a:t>
            </a:fld>
            <a:endParaRPr lang="en-US"/>
          </a:p>
        </p:txBody>
      </p:sp>
      <p:sp>
        <p:nvSpPr>
          <p:cNvPr id="6" name="Footer Placeholder 5">
            <a:extLst>
              <a:ext uri="{FF2B5EF4-FFF2-40B4-BE49-F238E27FC236}">
                <a16:creationId xmlns:a16="http://schemas.microsoft.com/office/drawing/2014/main" id="{FAEE7F38-65D2-8F47-41FC-8010CECBA7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7F3403-21A2-AE17-5045-C47BE4A38D48}"/>
              </a:ext>
            </a:extLst>
          </p:cNvPr>
          <p:cNvSpPr>
            <a:spLocks noGrp="1"/>
          </p:cNvSpPr>
          <p:nvPr>
            <p:ph type="sldNum" sz="quarter" idx="12"/>
          </p:nvPr>
        </p:nvSpPr>
        <p:spPr/>
        <p:txBody>
          <a:bodyPr/>
          <a:lstStyle/>
          <a:p>
            <a:fld id="{9C41BBF0-9593-48E6-831E-7D89D0D94FFE}" type="slidenum">
              <a:rPr lang="en-US" smtClean="0"/>
              <a:t>‹#›</a:t>
            </a:fld>
            <a:endParaRPr lang="en-US"/>
          </a:p>
        </p:txBody>
      </p:sp>
    </p:spTree>
    <p:extLst>
      <p:ext uri="{BB962C8B-B14F-4D97-AF65-F5344CB8AC3E}">
        <p14:creationId xmlns:p14="http://schemas.microsoft.com/office/powerpoint/2010/main" val="2288026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288D9-31CB-EDD9-7042-23B8DD5D53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90570C6-0943-C4ED-54A8-A5C271BF00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C99C9F-57A7-CC5A-0992-38D4321882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8915D2-586F-7E0E-539F-6AC6CEDBB0A5}"/>
              </a:ext>
            </a:extLst>
          </p:cNvPr>
          <p:cNvSpPr>
            <a:spLocks noGrp="1"/>
          </p:cNvSpPr>
          <p:nvPr>
            <p:ph type="dt" sz="half" idx="10"/>
          </p:nvPr>
        </p:nvSpPr>
        <p:spPr/>
        <p:txBody>
          <a:bodyPr/>
          <a:lstStyle/>
          <a:p>
            <a:fld id="{2B39A294-C3E8-49DE-A943-3BBC19D32CC3}" type="datetimeFigureOut">
              <a:rPr lang="en-US" smtClean="0"/>
              <a:t>9/17/2022</a:t>
            </a:fld>
            <a:endParaRPr lang="en-US"/>
          </a:p>
        </p:txBody>
      </p:sp>
      <p:sp>
        <p:nvSpPr>
          <p:cNvPr id="6" name="Footer Placeholder 5">
            <a:extLst>
              <a:ext uri="{FF2B5EF4-FFF2-40B4-BE49-F238E27FC236}">
                <a16:creationId xmlns:a16="http://schemas.microsoft.com/office/drawing/2014/main" id="{38B38BB2-1766-2C67-F5EE-2C3D05B47A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2943D-FD3E-A027-171E-EBF2AA31368F}"/>
              </a:ext>
            </a:extLst>
          </p:cNvPr>
          <p:cNvSpPr>
            <a:spLocks noGrp="1"/>
          </p:cNvSpPr>
          <p:nvPr>
            <p:ph type="sldNum" sz="quarter" idx="12"/>
          </p:nvPr>
        </p:nvSpPr>
        <p:spPr/>
        <p:txBody>
          <a:bodyPr/>
          <a:lstStyle/>
          <a:p>
            <a:fld id="{9C41BBF0-9593-48E6-831E-7D89D0D94FFE}" type="slidenum">
              <a:rPr lang="en-US" smtClean="0"/>
              <a:t>‹#›</a:t>
            </a:fld>
            <a:endParaRPr lang="en-US"/>
          </a:p>
        </p:txBody>
      </p:sp>
    </p:spTree>
    <p:extLst>
      <p:ext uri="{BB962C8B-B14F-4D97-AF65-F5344CB8AC3E}">
        <p14:creationId xmlns:p14="http://schemas.microsoft.com/office/powerpoint/2010/main" val="2805686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46707A-03E7-60CF-86E4-AA920419B7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7526C40-165C-29DB-44F0-96120ADC73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B40587-5FF8-8DF7-EFB6-74B6A26821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39A294-C3E8-49DE-A943-3BBC19D32CC3}" type="datetimeFigureOut">
              <a:rPr lang="en-US" smtClean="0"/>
              <a:t>9/17/2022</a:t>
            </a:fld>
            <a:endParaRPr lang="en-US"/>
          </a:p>
        </p:txBody>
      </p:sp>
      <p:sp>
        <p:nvSpPr>
          <p:cNvPr id="5" name="Footer Placeholder 4">
            <a:extLst>
              <a:ext uri="{FF2B5EF4-FFF2-40B4-BE49-F238E27FC236}">
                <a16:creationId xmlns:a16="http://schemas.microsoft.com/office/drawing/2014/main" id="{70FEAE47-264C-C589-8F16-D9851915DB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8D6FBAF-A8F3-7151-B10D-EB8A98E375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41BBF0-9593-48E6-831E-7D89D0D94FFE}" type="slidenum">
              <a:rPr lang="en-US" smtClean="0"/>
              <a:t>‹#›</a:t>
            </a:fld>
            <a:endParaRPr lang="en-US"/>
          </a:p>
        </p:txBody>
      </p:sp>
    </p:spTree>
    <p:extLst>
      <p:ext uri="{BB962C8B-B14F-4D97-AF65-F5344CB8AC3E}">
        <p14:creationId xmlns:p14="http://schemas.microsoft.com/office/powerpoint/2010/main" val="4466181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electrical4u.com/voltage-or-electric-potential-difference/"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electrical4u.com/voltage-drop-calculation/"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electrical4u.com/electrical-resistance-and-laws-of-resistance/" TargetMode="External"/><Relationship Id="rId2" Type="http://schemas.openxmlformats.org/officeDocument/2006/relationships/hyperlink" Target="https://www.electrical4u.com/short-transmission-line/" TargetMode="External"/><Relationship Id="rId1" Type="http://schemas.openxmlformats.org/officeDocument/2006/relationships/slideLayout" Target="../slideLayouts/slideLayout2.xml"/><Relationship Id="rId5" Type="http://schemas.openxmlformats.org/officeDocument/2006/relationships/hyperlink" Target="https://www.electrical4u.com/what-is-capacitor/" TargetMode="External"/><Relationship Id="rId4" Type="http://schemas.openxmlformats.org/officeDocument/2006/relationships/hyperlink" Target="https://www.electrical4u.com/what-is-inductor-and-inductance-theory-of-inductor/"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4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2" Type="http://schemas.openxmlformats.org/officeDocument/2006/relationships/hyperlink" Target="https://www.electrical4u.com/medium-transmission-line/"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youtube.com/watch?v=NsL56gvWXC4" TargetMode="External"/><Relationship Id="rId2" Type="http://schemas.openxmlformats.org/officeDocument/2006/relationships/hyperlink" Target="https://www.youtube.com/watch?v=BE8_DehnbPc&amp;list=PPSV" TargetMode="External"/><Relationship Id="rId1" Type="http://schemas.openxmlformats.org/officeDocument/2006/relationships/slideLayout" Target="../slideLayouts/slideLayout2.xml"/><Relationship Id="rId5" Type="http://schemas.openxmlformats.org/officeDocument/2006/relationships/hyperlink" Target="https://www.youtube.com/watch?v=GmsRQzVfEZQ" TargetMode="External"/><Relationship Id="rId4" Type="http://schemas.openxmlformats.org/officeDocument/2006/relationships/hyperlink" Target="https://www.youtube.com/watch?v=lihwb4PRQAs" TargetMode="External"/></Relationships>
</file>

<file path=ppt/slides/_rels/slide5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electrical4u.com/long-transmission-line/"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C1759-C323-839C-C20B-DDC99B84FFE7}"/>
              </a:ext>
            </a:extLst>
          </p:cNvPr>
          <p:cNvSpPr>
            <a:spLocks noGrp="1"/>
          </p:cNvSpPr>
          <p:nvPr>
            <p:ph type="ctrTitle"/>
          </p:nvPr>
        </p:nvSpPr>
        <p:spPr/>
        <p:txBody>
          <a:bodyPr>
            <a:noAutofit/>
          </a:bodyPr>
          <a:lstStyle/>
          <a:p>
            <a:r>
              <a:rPr lang="en-US" sz="9600" b="1" dirty="0">
                <a:solidFill>
                  <a:srgbClr val="7030A0"/>
                </a:solidFill>
              </a:rPr>
              <a:t>Transmission Line Parameters</a:t>
            </a:r>
          </a:p>
        </p:txBody>
      </p:sp>
    </p:spTree>
    <p:extLst>
      <p:ext uri="{BB962C8B-B14F-4D97-AF65-F5344CB8AC3E}">
        <p14:creationId xmlns:p14="http://schemas.microsoft.com/office/powerpoint/2010/main" val="16790822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B373C6B-E48C-A8D7-06E5-5FAEF7FFAE18}"/>
              </a:ext>
            </a:extLst>
          </p:cNvPr>
          <p:cNvPicPr>
            <a:picLocks noChangeAspect="1"/>
          </p:cNvPicPr>
          <p:nvPr/>
        </p:nvPicPr>
        <p:blipFill>
          <a:blip r:embed="rId2"/>
          <a:stretch>
            <a:fillRect/>
          </a:stretch>
        </p:blipFill>
        <p:spPr>
          <a:xfrm>
            <a:off x="1954958" y="336807"/>
            <a:ext cx="7179109" cy="2872220"/>
          </a:xfrm>
          <a:prstGeom prst="rect">
            <a:avLst/>
          </a:prstGeom>
        </p:spPr>
      </p:pic>
    </p:spTree>
    <p:extLst>
      <p:ext uri="{BB962C8B-B14F-4D97-AF65-F5344CB8AC3E}">
        <p14:creationId xmlns:p14="http://schemas.microsoft.com/office/powerpoint/2010/main" val="1438919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B9C7DB-145B-8307-18EF-2068F128F1A9}"/>
              </a:ext>
            </a:extLst>
          </p:cNvPr>
          <p:cNvPicPr>
            <a:picLocks noChangeAspect="1"/>
          </p:cNvPicPr>
          <p:nvPr/>
        </p:nvPicPr>
        <p:blipFill>
          <a:blip r:embed="rId2"/>
          <a:stretch>
            <a:fillRect/>
          </a:stretch>
        </p:blipFill>
        <p:spPr>
          <a:xfrm>
            <a:off x="147783" y="212148"/>
            <a:ext cx="11610108" cy="6290252"/>
          </a:xfrm>
          <a:prstGeom prst="rect">
            <a:avLst/>
          </a:prstGeom>
        </p:spPr>
      </p:pic>
    </p:spTree>
    <p:extLst>
      <p:ext uri="{BB962C8B-B14F-4D97-AF65-F5344CB8AC3E}">
        <p14:creationId xmlns:p14="http://schemas.microsoft.com/office/powerpoint/2010/main" val="1741057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at is the difference between solid and stranded cables? - Universal  Networks">
            <a:extLst>
              <a:ext uri="{FF2B5EF4-FFF2-40B4-BE49-F238E27FC236}">
                <a16:creationId xmlns:a16="http://schemas.microsoft.com/office/drawing/2014/main" id="{703579E1-2590-6470-895A-E01F57DBDE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897" y="363617"/>
            <a:ext cx="6119668" cy="318337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olid Or Stranded Wires – Which Is A Better Choice? - Miracle Electronic  Devices Pvt. Ltd.">
            <a:extLst>
              <a:ext uri="{FF2B5EF4-FFF2-40B4-BE49-F238E27FC236}">
                <a16:creationId xmlns:a16="http://schemas.microsoft.com/office/drawing/2014/main" id="{2072414E-EBC7-19AA-5DEE-5CEACF06B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1000" y="161113"/>
            <a:ext cx="4868718" cy="33297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B8B05D4-330B-3F98-E72C-99C6BB7FBAAE}"/>
              </a:ext>
            </a:extLst>
          </p:cNvPr>
          <p:cNvPicPr>
            <a:picLocks noChangeAspect="1"/>
          </p:cNvPicPr>
          <p:nvPr/>
        </p:nvPicPr>
        <p:blipFill>
          <a:blip r:embed="rId4"/>
          <a:stretch>
            <a:fillRect/>
          </a:stretch>
        </p:blipFill>
        <p:spPr>
          <a:xfrm>
            <a:off x="641229" y="3717984"/>
            <a:ext cx="3965276" cy="2577861"/>
          </a:xfrm>
          <a:prstGeom prst="rect">
            <a:avLst/>
          </a:prstGeom>
        </p:spPr>
      </p:pic>
      <p:pic>
        <p:nvPicPr>
          <p:cNvPr id="7" name="Picture 6">
            <a:extLst>
              <a:ext uri="{FF2B5EF4-FFF2-40B4-BE49-F238E27FC236}">
                <a16:creationId xmlns:a16="http://schemas.microsoft.com/office/drawing/2014/main" id="{C09B4C34-1E44-A7D4-25C1-91A866AF0C22}"/>
              </a:ext>
            </a:extLst>
          </p:cNvPr>
          <p:cNvPicPr>
            <a:picLocks noChangeAspect="1"/>
          </p:cNvPicPr>
          <p:nvPr/>
        </p:nvPicPr>
        <p:blipFill>
          <a:blip r:embed="rId5"/>
          <a:stretch>
            <a:fillRect/>
          </a:stretch>
        </p:blipFill>
        <p:spPr>
          <a:xfrm>
            <a:off x="5236234" y="3976777"/>
            <a:ext cx="6091148" cy="2622520"/>
          </a:xfrm>
          <a:prstGeom prst="rect">
            <a:avLst/>
          </a:prstGeom>
        </p:spPr>
      </p:pic>
    </p:spTree>
    <p:extLst>
      <p:ext uri="{BB962C8B-B14F-4D97-AF65-F5344CB8AC3E}">
        <p14:creationId xmlns:p14="http://schemas.microsoft.com/office/powerpoint/2010/main" val="3003499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B1DD44-8B86-A423-D26D-1AEE5C72C221}"/>
              </a:ext>
            </a:extLst>
          </p:cNvPr>
          <p:cNvPicPr>
            <a:picLocks noChangeAspect="1"/>
          </p:cNvPicPr>
          <p:nvPr/>
        </p:nvPicPr>
        <p:blipFill>
          <a:blip r:embed="rId2"/>
          <a:stretch>
            <a:fillRect/>
          </a:stretch>
        </p:blipFill>
        <p:spPr>
          <a:xfrm>
            <a:off x="2462212" y="1090612"/>
            <a:ext cx="7267575" cy="4676775"/>
          </a:xfrm>
          <a:prstGeom prst="rect">
            <a:avLst/>
          </a:prstGeom>
        </p:spPr>
      </p:pic>
    </p:spTree>
    <p:extLst>
      <p:ext uri="{BB962C8B-B14F-4D97-AF65-F5344CB8AC3E}">
        <p14:creationId xmlns:p14="http://schemas.microsoft.com/office/powerpoint/2010/main" val="1070564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F633D3-1285-D7F6-09E0-512ACEE37C6D}"/>
              </a:ext>
            </a:extLst>
          </p:cNvPr>
          <p:cNvPicPr>
            <a:picLocks noChangeAspect="1"/>
          </p:cNvPicPr>
          <p:nvPr/>
        </p:nvPicPr>
        <p:blipFill>
          <a:blip r:embed="rId2"/>
          <a:stretch>
            <a:fillRect/>
          </a:stretch>
        </p:blipFill>
        <p:spPr>
          <a:xfrm>
            <a:off x="2457450" y="990600"/>
            <a:ext cx="7277100" cy="4876800"/>
          </a:xfrm>
          <a:prstGeom prst="rect">
            <a:avLst/>
          </a:prstGeom>
        </p:spPr>
      </p:pic>
    </p:spTree>
    <p:extLst>
      <p:ext uri="{BB962C8B-B14F-4D97-AF65-F5344CB8AC3E}">
        <p14:creationId xmlns:p14="http://schemas.microsoft.com/office/powerpoint/2010/main" val="2747735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C86B06-5C3E-E654-7C1B-4C4A6B3B7FEF}"/>
              </a:ext>
            </a:extLst>
          </p:cNvPr>
          <p:cNvPicPr>
            <a:picLocks noChangeAspect="1"/>
          </p:cNvPicPr>
          <p:nvPr/>
        </p:nvPicPr>
        <p:blipFill>
          <a:blip r:embed="rId2"/>
          <a:stretch>
            <a:fillRect/>
          </a:stretch>
        </p:blipFill>
        <p:spPr>
          <a:xfrm>
            <a:off x="2281237" y="1509712"/>
            <a:ext cx="7629525" cy="3838575"/>
          </a:xfrm>
          <a:prstGeom prst="rect">
            <a:avLst/>
          </a:prstGeom>
        </p:spPr>
      </p:pic>
    </p:spTree>
    <p:extLst>
      <p:ext uri="{BB962C8B-B14F-4D97-AF65-F5344CB8AC3E}">
        <p14:creationId xmlns:p14="http://schemas.microsoft.com/office/powerpoint/2010/main" val="16835102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3D0C4F-AC64-C6AB-B011-DFFDC3900821}"/>
              </a:ext>
            </a:extLst>
          </p:cNvPr>
          <p:cNvPicPr>
            <a:picLocks noChangeAspect="1"/>
          </p:cNvPicPr>
          <p:nvPr/>
        </p:nvPicPr>
        <p:blipFill>
          <a:blip r:embed="rId2"/>
          <a:stretch>
            <a:fillRect/>
          </a:stretch>
        </p:blipFill>
        <p:spPr>
          <a:xfrm>
            <a:off x="1792317" y="552090"/>
            <a:ext cx="8210550" cy="5607709"/>
          </a:xfrm>
          <a:prstGeom prst="rect">
            <a:avLst/>
          </a:prstGeom>
        </p:spPr>
      </p:pic>
    </p:spTree>
    <p:extLst>
      <p:ext uri="{BB962C8B-B14F-4D97-AF65-F5344CB8AC3E}">
        <p14:creationId xmlns:p14="http://schemas.microsoft.com/office/powerpoint/2010/main" val="18934477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99B39C-D497-48D8-7E98-A115C33E82F2}"/>
              </a:ext>
            </a:extLst>
          </p:cNvPr>
          <p:cNvPicPr>
            <a:picLocks noChangeAspect="1"/>
          </p:cNvPicPr>
          <p:nvPr/>
        </p:nvPicPr>
        <p:blipFill>
          <a:blip r:embed="rId2"/>
          <a:stretch>
            <a:fillRect/>
          </a:stretch>
        </p:blipFill>
        <p:spPr>
          <a:xfrm>
            <a:off x="586596" y="80962"/>
            <a:ext cx="10481095" cy="6696075"/>
          </a:xfrm>
          <a:prstGeom prst="rect">
            <a:avLst/>
          </a:prstGeom>
        </p:spPr>
      </p:pic>
    </p:spTree>
    <p:extLst>
      <p:ext uri="{BB962C8B-B14F-4D97-AF65-F5344CB8AC3E}">
        <p14:creationId xmlns:p14="http://schemas.microsoft.com/office/powerpoint/2010/main" val="40683732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86F9D0-2430-D401-9F62-69CB93983F76}"/>
              </a:ext>
            </a:extLst>
          </p:cNvPr>
          <p:cNvPicPr>
            <a:picLocks noChangeAspect="1"/>
          </p:cNvPicPr>
          <p:nvPr/>
        </p:nvPicPr>
        <p:blipFill>
          <a:blip r:embed="rId2"/>
          <a:stretch>
            <a:fillRect/>
          </a:stretch>
        </p:blipFill>
        <p:spPr>
          <a:xfrm>
            <a:off x="577969" y="320277"/>
            <a:ext cx="10702595" cy="5841589"/>
          </a:xfrm>
          <a:prstGeom prst="rect">
            <a:avLst/>
          </a:prstGeom>
        </p:spPr>
      </p:pic>
      <p:sp>
        <p:nvSpPr>
          <p:cNvPr id="6" name="TextBox 5">
            <a:extLst>
              <a:ext uri="{FF2B5EF4-FFF2-40B4-BE49-F238E27FC236}">
                <a16:creationId xmlns:a16="http://schemas.microsoft.com/office/drawing/2014/main" id="{A84D03CE-F6B4-CDCC-8D97-74A978E2FD64}"/>
              </a:ext>
            </a:extLst>
          </p:cNvPr>
          <p:cNvSpPr txBox="1"/>
          <p:nvPr/>
        </p:nvSpPr>
        <p:spPr>
          <a:xfrm>
            <a:off x="2553418" y="5658928"/>
            <a:ext cx="6788989" cy="461665"/>
          </a:xfrm>
          <a:prstGeom prst="rect">
            <a:avLst/>
          </a:prstGeom>
          <a:noFill/>
        </p:spPr>
        <p:txBody>
          <a:bodyPr wrap="square" rtlCol="0">
            <a:spAutoFit/>
          </a:bodyPr>
          <a:lstStyle/>
          <a:p>
            <a:r>
              <a:rPr lang="en-US" sz="2400" b="1" dirty="0"/>
              <a:t>(reduce to moisture on the coastal side)</a:t>
            </a:r>
          </a:p>
        </p:txBody>
      </p:sp>
    </p:spTree>
    <p:extLst>
      <p:ext uri="{BB962C8B-B14F-4D97-AF65-F5344CB8AC3E}">
        <p14:creationId xmlns:p14="http://schemas.microsoft.com/office/powerpoint/2010/main" val="16211809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7BAEE1-D45F-4C99-396B-A42ADBD886E2}"/>
              </a:ext>
            </a:extLst>
          </p:cNvPr>
          <p:cNvPicPr>
            <a:picLocks noChangeAspect="1"/>
          </p:cNvPicPr>
          <p:nvPr/>
        </p:nvPicPr>
        <p:blipFill>
          <a:blip r:embed="rId2"/>
          <a:stretch>
            <a:fillRect/>
          </a:stretch>
        </p:blipFill>
        <p:spPr>
          <a:xfrm>
            <a:off x="431320" y="198407"/>
            <a:ext cx="11225842" cy="6222556"/>
          </a:xfrm>
          <a:prstGeom prst="rect">
            <a:avLst/>
          </a:prstGeom>
        </p:spPr>
      </p:pic>
    </p:spTree>
    <p:extLst>
      <p:ext uri="{BB962C8B-B14F-4D97-AF65-F5344CB8AC3E}">
        <p14:creationId xmlns:p14="http://schemas.microsoft.com/office/powerpoint/2010/main" val="179426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34CB8-A83B-F950-EB9E-BDC0FE572E31}"/>
              </a:ext>
            </a:extLst>
          </p:cNvPr>
          <p:cNvSpPr>
            <a:spLocks noGrp="1"/>
          </p:cNvSpPr>
          <p:nvPr>
            <p:ph type="title"/>
          </p:nvPr>
        </p:nvSpPr>
        <p:spPr/>
        <p:txBody>
          <a:bodyPr>
            <a:normAutofit/>
          </a:bodyPr>
          <a:lstStyle/>
          <a:p>
            <a:pPr algn="ctr"/>
            <a:r>
              <a:rPr lang="en-US" sz="5400" b="1" dirty="0"/>
              <a:t>Transmission Line</a:t>
            </a:r>
          </a:p>
        </p:txBody>
      </p:sp>
      <p:sp>
        <p:nvSpPr>
          <p:cNvPr id="3" name="Content Placeholder 2">
            <a:extLst>
              <a:ext uri="{FF2B5EF4-FFF2-40B4-BE49-F238E27FC236}">
                <a16:creationId xmlns:a16="http://schemas.microsoft.com/office/drawing/2014/main" id="{15422692-051D-C8D3-3B86-7A0C09366737}"/>
              </a:ext>
            </a:extLst>
          </p:cNvPr>
          <p:cNvSpPr>
            <a:spLocks noGrp="1"/>
          </p:cNvSpPr>
          <p:nvPr>
            <p:ph idx="1"/>
          </p:nvPr>
        </p:nvSpPr>
        <p:spPr>
          <a:xfrm>
            <a:off x="838199" y="1825625"/>
            <a:ext cx="11195649" cy="4351338"/>
          </a:xfrm>
        </p:spPr>
        <p:txBody>
          <a:bodyPr>
            <a:normAutofit/>
          </a:bodyPr>
          <a:lstStyle/>
          <a:p>
            <a:pPr marL="0" indent="0" algn="just">
              <a:buNone/>
            </a:pPr>
            <a:r>
              <a:rPr lang="en-US" sz="3600" b="0" i="0" dirty="0">
                <a:effectLst/>
                <a:latin typeface="palatino linotype" panose="02040502050505030304" pitchFamily="18" charset="0"/>
              </a:rPr>
              <a:t>Transmission line is the long conductor with special design (bundled) to carry bulk amount of generated power at very high voltage from one station to another as per variation of the </a:t>
            </a:r>
            <a:r>
              <a:rPr lang="en-US" sz="3600" b="0" i="0" u="none" strike="noStrike" dirty="0">
                <a:solidFill>
                  <a:srgbClr val="BE9E5F"/>
                </a:solidFill>
                <a:effectLst/>
                <a:latin typeface="palatino linotype" panose="02040502050505030304" pitchFamily="18" charset="0"/>
                <a:hlinkClick r:id="rId2"/>
              </a:rPr>
              <a:t>voltage</a:t>
            </a:r>
            <a:r>
              <a:rPr lang="en-US" sz="3600" b="0" i="0" dirty="0">
                <a:effectLst/>
                <a:latin typeface="palatino linotype" panose="02040502050505030304" pitchFamily="18" charset="0"/>
              </a:rPr>
              <a:t> level.</a:t>
            </a:r>
            <a:endParaRPr lang="en-US" sz="3600" dirty="0"/>
          </a:p>
        </p:txBody>
      </p:sp>
      <p:sp>
        <p:nvSpPr>
          <p:cNvPr id="4" name="AutoShape 2" descr="electrical transmission line">
            <a:extLst>
              <a:ext uri="{FF2B5EF4-FFF2-40B4-BE49-F238E27FC236}">
                <a16:creationId xmlns:a16="http://schemas.microsoft.com/office/drawing/2014/main" id="{19226B2E-0C4E-6953-3978-79AA7BC145E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40718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AC86A7-6D37-DC89-702B-6341FFC3DC2E}"/>
              </a:ext>
            </a:extLst>
          </p:cNvPr>
          <p:cNvPicPr>
            <a:picLocks noChangeAspect="1"/>
          </p:cNvPicPr>
          <p:nvPr/>
        </p:nvPicPr>
        <p:blipFill>
          <a:blip r:embed="rId2"/>
          <a:stretch>
            <a:fillRect/>
          </a:stretch>
        </p:blipFill>
        <p:spPr>
          <a:xfrm>
            <a:off x="436943" y="258792"/>
            <a:ext cx="11228845" cy="5840740"/>
          </a:xfrm>
          <a:prstGeom prst="rect">
            <a:avLst/>
          </a:prstGeom>
        </p:spPr>
      </p:pic>
    </p:spTree>
    <p:extLst>
      <p:ext uri="{BB962C8B-B14F-4D97-AF65-F5344CB8AC3E}">
        <p14:creationId xmlns:p14="http://schemas.microsoft.com/office/powerpoint/2010/main" val="35053761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727C6-CBFF-60FE-A07D-25CAC25505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0C84E5F-02F5-816A-759B-A3686D6B902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22658E-FAA1-30F2-F0DD-2EF2C3A1B625}"/>
              </a:ext>
            </a:extLst>
          </p:cNvPr>
          <p:cNvPicPr>
            <a:picLocks noChangeAspect="1"/>
          </p:cNvPicPr>
          <p:nvPr/>
        </p:nvPicPr>
        <p:blipFill>
          <a:blip r:embed="rId2"/>
          <a:stretch>
            <a:fillRect/>
          </a:stretch>
        </p:blipFill>
        <p:spPr>
          <a:xfrm>
            <a:off x="741872" y="508959"/>
            <a:ext cx="10394599" cy="5933957"/>
          </a:xfrm>
          <a:prstGeom prst="rect">
            <a:avLst/>
          </a:prstGeom>
        </p:spPr>
      </p:pic>
    </p:spTree>
    <p:extLst>
      <p:ext uri="{BB962C8B-B14F-4D97-AF65-F5344CB8AC3E}">
        <p14:creationId xmlns:p14="http://schemas.microsoft.com/office/powerpoint/2010/main" val="3610293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170A5-D7CF-A8B7-2B5F-3B344D4DFB87}"/>
              </a:ext>
            </a:extLst>
          </p:cNvPr>
          <p:cNvSpPr>
            <a:spLocks noGrp="1"/>
          </p:cNvSpPr>
          <p:nvPr>
            <p:ph type="title"/>
          </p:nvPr>
        </p:nvSpPr>
        <p:spPr>
          <a:xfrm>
            <a:off x="838200" y="365126"/>
            <a:ext cx="10515600" cy="609660"/>
          </a:xfrm>
        </p:spPr>
        <p:txBody>
          <a:bodyPr>
            <a:normAutofit fontScale="90000"/>
          </a:bodyPr>
          <a:lstStyle/>
          <a:p>
            <a:pPr algn="ctr"/>
            <a:r>
              <a:rPr lang="en-US" dirty="0"/>
              <a:t>STRANDED CONDUCTOR</a:t>
            </a:r>
          </a:p>
        </p:txBody>
      </p:sp>
      <p:sp>
        <p:nvSpPr>
          <p:cNvPr id="3" name="Content Placeholder 2">
            <a:extLst>
              <a:ext uri="{FF2B5EF4-FFF2-40B4-BE49-F238E27FC236}">
                <a16:creationId xmlns:a16="http://schemas.microsoft.com/office/drawing/2014/main" id="{6390514E-8B43-01A4-C3C2-A7DA0AC29785}"/>
              </a:ext>
            </a:extLst>
          </p:cNvPr>
          <p:cNvSpPr>
            <a:spLocks noGrp="1"/>
          </p:cNvSpPr>
          <p:nvPr>
            <p:ph idx="1"/>
          </p:nvPr>
        </p:nvSpPr>
        <p:spPr>
          <a:xfrm>
            <a:off x="622540" y="1187270"/>
            <a:ext cx="10515600" cy="4351338"/>
          </a:xfrm>
        </p:spPr>
        <p:txBody>
          <a:bodyPr/>
          <a:lstStyle/>
          <a:p>
            <a:r>
              <a:rPr lang="en-US" dirty="0"/>
              <a:t>Stranded Conductor is consist of several thin wires of small cross section area called Strands</a:t>
            </a:r>
          </a:p>
        </p:txBody>
      </p:sp>
      <p:pic>
        <p:nvPicPr>
          <p:cNvPr id="5" name="Picture 4">
            <a:extLst>
              <a:ext uri="{FF2B5EF4-FFF2-40B4-BE49-F238E27FC236}">
                <a16:creationId xmlns:a16="http://schemas.microsoft.com/office/drawing/2014/main" id="{3D29950B-5165-6C69-2D17-60D0C8D9902C}"/>
              </a:ext>
            </a:extLst>
          </p:cNvPr>
          <p:cNvPicPr>
            <a:picLocks noChangeAspect="1"/>
          </p:cNvPicPr>
          <p:nvPr/>
        </p:nvPicPr>
        <p:blipFill>
          <a:blip r:embed="rId2"/>
          <a:stretch>
            <a:fillRect/>
          </a:stretch>
        </p:blipFill>
        <p:spPr>
          <a:xfrm>
            <a:off x="2949784" y="1849377"/>
            <a:ext cx="6257925" cy="4867275"/>
          </a:xfrm>
          <a:prstGeom prst="rect">
            <a:avLst/>
          </a:prstGeom>
        </p:spPr>
      </p:pic>
    </p:spTree>
    <p:extLst>
      <p:ext uri="{BB962C8B-B14F-4D97-AF65-F5344CB8AC3E}">
        <p14:creationId xmlns:p14="http://schemas.microsoft.com/office/powerpoint/2010/main" val="35152952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50B1E-5544-5C26-25E8-D27FE898E72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62190F1-136A-004D-7B73-474CC73D3E6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A4EE46D-3E43-F107-3761-31EEFF0337E7}"/>
              </a:ext>
            </a:extLst>
          </p:cNvPr>
          <p:cNvPicPr>
            <a:picLocks noChangeAspect="1"/>
          </p:cNvPicPr>
          <p:nvPr/>
        </p:nvPicPr>
        <p:blipFill>
          <a:blip r:embed="rId2"/>
          <a:stretch>
            <a:fillRect/>
          </a:stretch>
        </p:blipFill>
        <p:spPr>
          <a:xfrm>
            <a:off x="879475" y="373784"/>
            <a:ext cx="10229850" cy="1695450"/>
          </a:xfrm>
          <a:prstGeom prst="rect">
            <a:avLst/>
          </a:prstGeom>
        </p:spPr>
      </p:pic>
      <p:pic>
        <p:nvPicPr>
          <p:cNvPr id="7" name="Picture 6">
            <a:extLst>
              <a:ext uri="{FF2B5EF4-FFF2-40B4-BE49-F238E27FC236}">
                <a16:creationId xmlns:a16="http://schemas.microsoft.com/office/drawing/2014/main" id="{D6FD7B7F-1E16-38AC-C88E-929A31286E80}"/>
              </a:ext>
            </a:extLst>
          </p:cNvPr>
          <p:cNvPicPr>
            <a:picLocks noChangeAspect="1"/>
          </p:cNvPicPr>
          <p:nvPr/>
        </p:nvPicPr>
        <p:blipFill>
          <a:blip r:embed="rId3"/>
          <a:stretch>
            <a:fillRect/>
          </a:stretch>
        </p:blipFill>
        <p:spPr>
          <a:xfrm>
            <a:off x="742950" y="2124364"/>
            <a:ext cx="10706100" cy="4671723"/>
          </a:xfrm>
          <a:prstGeom prst="rect">
            <a:avLst/>
          </a:prstGeom>
        </p:spPr>
      </p:pic>
    </p:spTree>
    <p:extLst>
      <p:ext uri="{BB962C8B-B14F-4D97-AF65-F5344CB8AC3E}">
        <p14:creationId xmlns:p14="http://schemas.microsoft.com/office/powerpoint/2010/main" val="6646525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3BB35-CCA5-C8A3-18C1-7E4A8674BE1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D50B98D-6704-B0D6-A39D-DEECD291B34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47CDAF7-340C-2BD9-ADB6-BEEE001FF0B9}"/>
              </a:ext>
            </a:extLst>
          </p:cNvPr>
          <p:cNvPicPr>
            <a:picLocks noChangeAspect="1"/>
          </p:cNvPicPr>
          <p:nvPr/>
        </p:nvPicPr>
        <p:blipFill>
          <a:blip r:embed="rId2"/>
          <a:stretch>
            <a:fillRect/>
          </a:stretch>
        </p:blipFill>
        <p:spPr>
          <a:xfrm>
            <a:off x="709612" y="133350"/>
            <a:ext cx="10772775" cy="6591300"/>
          </a:xfrm>
          <a:prstGeom prst="rect">
            <a:avLst/>
          </a:prstGeom>
        </p:spPr>
      </p:pic>
    </p:spTree>
    <p:extLst>
      <p:ext uri="{BB962C8B-B14F-4D97-AF65-F5344CB8AC3E}">
        <p14:creationId xmlns:p14="http://schemas.microsoft.com/office/powerpoint/2010/main" val="2127538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80D8C-9B5A-8237-FED8-8244B9059AA2}"/>
              </a:ext>
            </a:extLst>
          </p:cNvPr>
          <p:cNvSpPr>
            <a:spLocks noGrp="1"/>
          </p:cNvSpPr>
          <p:nvPr>
            <p:ph type="title"/>
          </p:nvPr>
        </p:nvSpPr>
        <p:spPr/>
        <p:txBody>
          <a:bodyPr/>
          <a:lstStyle/>
          <a:p>
            <a:pPr algn="ctr"/>
            <a:r>
              <a:rPr lang="en-US" b="1" dirty="0"/>
              <a:t>INSULATORS</a:t>
            </a:r>
          </a:p>
        </p:txBody>
      </p:sp>
      <p:pic>
        <p:nvPicPr>
          <p:cNvPr id="7" name="Picture 6">
            <a:extLst>
              <a:ext uri="{FF2B5EF4-FFF2-40B4-BE49-F238E27FC236}">
                <a16:creationId xmlns:a16="http://schemas.microsoft.com/office/drawing/2014/main" id="{32F69842-40B8-A821-9454-A9482EDCCC9C}"/>
              </a:ext>
            </a:extLst>
          </p:cNvPr>
          <p:cNvPicPr>
            <a:picLocks noChangeAspect="1"/>
          </p:cNvPicPr>
          <p:nvPr/>
        </p:nvPicPr>
        <p:blipFill>
          <a:blip r:embed="rId2"/>
          <a:stretch>
            <a:fillRect/>
          </a:stretch>
        </p:blipFill>
        <p:spPr>
          <a:xfrm>
            <a:off x="436263" y="3993041"/>
            <a:ext cx="5352062" cy="2581275"/>
          </a:xfrm>
          <a:prstGeom prst="rect">
            <a:avLst/>
          </a:prstGeom>
        </p:spPr>
      </p:pic>
      <p:pic>
        <p:nvPicPr>
          <p:cNvPr id="9" name="Picture 8">
            <a:extLst>
              <a:ext uri="{FF2B5EF4-FFF2-40B4-BE49-F238E27FC236}">
                <a16:creationId xmlns:a16="http://schemas.microsoft.com/office/drawing/2014/main" id="{03CEE901-2595-21D8-9065-025DDE39682D}"/>
              </a:ext>
            </a:extLst>
          </p:cNvPr>
          <p:cNvPicPr>
            <a:picLocks noChangeAspect="1"/>
          </p:cNvPicPr>
          <p:nvPr/>
        </p:nvPicPr>
        <p:blipFill>
          <a:blip r:embed="rId3"/>
          <a:stretch>
            <a:fillRect/>
          </a:stretch>
        </p:blipFill>
        <p:spPr>
          <a:xfrm>
            <a:off x="6116130" y="4011284"/>
            <a:ext cx="5633048" cy="2467154"/>
          </a:xfrm>
          <a:prstGeom prst="rect">
            <a:avLst/>
          </a:prstGeom>
        </p:spPr>
      </p:pic>
      <p:sp>
        <p:nvSpPr>
          <p:cNvPr id="12" name="TextBox 11">
            <a:extLst>
              <a:ext uri="{FF2B5EF4-FFF2-40B4-BE49-F238E27FC236}">
                <a16:creationId xmlns:a16="http://schemas.microsoft.com/office/drawing/2014/main" id="{B775D56D-DBDA-4F78-124F-C05CCA6A84CF}"/>
              </a:ext>
            </a:extLst>
          </p:cNvPr>
          <p:cNvSpPr txBox="1"/>
          <p:nvPr/>
        </p:nvSpPr>
        <p:spPr>
          <a:xfrm>
            <a:off x="379563" y="1371600"/>
            <a:ext cx="11654286" cy="369332"/>
          </a:xfrm>
          <a:prstGeom prst="rect">
            <a:avLst/>
          </a:prstGeom>
          <a:noFill/>
        </p:spPr>
        <p:txBody>
          <a:bodyPr wrap="square" rtlCol="0">
            <a:spAutoFit/>
          </a:bodyPr>
          <a:lstStyle/>
          <a:p>
            <a:r>
              <a:rPr lang="en-US" dirty="0"/>
              <a:t>Insulator is a material in which the current can not flow easily.</a:t>
            </a:r>
          </a:p>
        </p:txBody>
      </p:sp>
    </p:spTree>
    <p:extLst>
      <p:ext uri="{BB962C8B-B14F-4D97-AF65-F5344CB8AC3E}">
        <p14:creationId xmlns:p14="http://schemas.microsoft.com/office/powerpoint/2010/main" val="2652267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4D31D-3041-8C7C-2CC8-1C80EE05D626}"/>
              </a:ext>
            </a:extLst>
          </p:cNvPr>
          <p:cNvSpPr>
            <a:spLocks noGrp="1"/>
          </p:cNvSpPr>
          <p:nvPr>
            <p:ph type="title"/>
          </p:nvPr>
        </p:nvSpPr>
        <p:spPr/>
        <p:txBody>
          <a:bodyPr/>
          <a:lstStyle/>
          <a:p>
            <a:r>
              <a:rPr lang="en-US" dirty="0"/>
              <a:t>Materials Used to Make Insulator</a:t>
            </a:r>
          </a:p>
        </p:txBody>
      </p:sp>
      <p:sp>
        <p:nvSpPr>
          <p:cNvPr id="3" name="Content Placeholder 2">
            <a:extLst>
              <a:ext uri="{FF2B5EF4-FFF2-40B4-BE49-F238E27FC236}">
                <a16:creationId xmlns:a16="http://schemas.microsoft.com/office/drawing/2014/main" id="{400E3EF0-84A6-F14C-1938-93951D99BA3E}"/>
              </a:ext>
            </a:extLst>
          </p:cNvPr>
          <p:cNvSpPr>
            <a:spLocks noGrp="1"/>
          </p:cNvSpPr>
          <p:nvPr>
            <p:ph idx="1"/>
          </p:nvPr>
        </p:nvSpPr>
        <p:spPr/>
        <p:txBody>
          <a:bodyPr/>
          <a:lstStyle/>
          <a:p>
            <a:r>
              <a:rPr lang="en-US" dirty="0"/>
              <a:t>Fiberglass</a:t>
            </a:r>
          </a:p>
        </p:txBody>
      </p:sp>
      <p:pic>
        <p:nvPicPr>
          <p:cNvPr id="5" name="Picture 4">
            <a:extLst>
              <a:ext uri="{FF2B5EF4-FFF2-40B4-BE49-F238E27FC236}">
                <a16:creationId xmlns:a16="http://schemas.microsoft.com/office/drawing/2014/main" id="{37327E5C-1ABD-3BE1-030B-C9B283D0A4CA}"/>
              </a:ext>
            </a:extLst>
          </p:cNvPr>
          <p:cNvPicPr>
            <a:picLocks noChangeAspect="1"/>
          </p:cNvPicPr>
          <p:nvPr/>
        </p:nvPicPr>
        <p:blipFill>
          <a:blip r:embed="rId2"/>
          <a:stretch>
            <a:fillRect/>
          </a:stretch>
        </p:blipFill>
        <p:spPr>
          <a:xfrm>
            <a:off x="19050" y="2458527"/>
            <a:ext cx="12153900" cy="4389947"/>
          </a:xfrm>
          <a:prstGeom prst="rect">
            <a:avLst/>
          </a:prstGeom>
        </p:spPr>
      </p:pic>
    </p:spTree>
    <p:extLst>
      <p:ext uri="{BB962C8B-B14F-4D97-AF65-F5344CB8AC3E}">
        <p14:creationId xmlns:p14="http://schemas.microsoft.com/office/powerpoint/2010/main" val="10686922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5489B4-7797-2EAF-650F-A9BA03F9A6D4}"/>
              </a:ext>
            </a:extLst>
          </p:cNvPr>
          <p:cNvPicPr>
            <a:picLocks noChangeAspect="1"/>
          </p:cNvPicPr>
          <p:nvPr/>
        </p:nvPicPr>
        <p:blipFill>
          <a:blip r:embed="rId2"/>
          <a:stretch>
            <a:fillRect/>
          </a:stretch>
        </p:blipFill>
        <p:spPr>
          <a:xfrm>
            <a:off x="0" y="209182"/>
            <a:ext cx="12192000" cy="6439636"/>
          </a:xfrm>
          <a:prstGeom prst="rect">
            <a:avLst/>
          </a:prstGeom>
        </p:spPr>
      </p:pic>
    </p:spTree>
    <p:extLst>
      <p:ext uri="{BB962C8B-B14F-4D97-AF65-F5344CB8AC3E}">
        <p14:creationId xmlns:p14="http://schemas.microsoft.com/office/powerpoint/2010/main" val="12632062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0A481-D27F-90AA-6393-8C4EA596BAF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D31585-C585-27B1-D205-F3825BDE51F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6C44CB9-906F-A904-A534-4387FD79DB77}"/>
              </a:ext>
            </a:extLst>
          </p:cNvPr>
          <p:cNvPicPr>
            <a:picLocks noChangeAspect="1"/>
          </p:cNvPicPr>
          <p:nvPr/>
        </p:nvPicPr>
        <p:blipFill>
          <a:blip r:embed="rId2"/>
          <a:stretch>
            <a:fillRect/>
          </a:stretch>
        </p:blipFill>
        <p:spPr>
          <a:xfrm>
            <a:off x="166687" y="1171575"/>
            <a:ext cx="11858625" cy="4514850"/>
          </a:xfrm>
          <a:prstGeom prst="rect">
            <a:avLst/>
          </a:prstGeom>
        </p:spPr>
      </p:pic>
    </p:spTree>
    <p:extLst>
      <p:ext uri="{BB962C8B-B14F-4D97-AF65-F5344CB8AC3E}">
        <p14:creationId xmlns:p14="http://schemas.microsoft.com/office/powerpoint/2010/main" val="1587439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ED087E-2F13-4835-8112-12EC4A30AFB7}"/>
              </a:ext>
            </a:extLst>
          </p:cNvPr>
          <p:cNvPicPr>
            <a:picLocks noChangeAspect="1"/>
          </p:cNvPicPr>
          <p:nvPr/>
        </p:nvPicPr>
        <p:blipFill>
          <a:blip r:embed="rId2"/>
          <a:stretch>
            <a:fillRect/>
          </a:stretch>
        </p:blipFill>
        <p:spPr>
          <a:xfrm>
            <a:off x="439947" y="2786331"/>
            <a:ext cx="5555412" cy="2950233"/>
          </a:xfrm>
          <a:prstGeom prst="rect">
            <a:avLst/>
          </a:prstGeom>
        </p:spPr>
      </p:pic>
      <p:pic>
        <p:nvPicPr>
          <p:cNvPr id="7170" name="Picture 2" descr="Pin Type Insulator : Construction, Causes &amp; .... - Come4Concepts">
            <a:extLst>
              <a:ext uri="{FF2B5EF4-FFF2-40B4-BE49-F238E27FC236}">
                <a16:creationId xmlns:a16="http://schemas.microsoft.com/office/drawing/2014/main" id="{E3CA4B28-E744-A3C5-B37C-8817C41482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631" y="1786387"/>
            <a:ext cx="287655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9005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81CDD-7EDD-74CB-9B2B-DA6A5C10C70B}"/>
              </a:ext>
            </a:extLst>
          </p:cNvPr>
          <p:cNvSpPr>
            <a:spLocks noGrp="1"/>
          </p:cNvSpPr>
          <p:nvPr>
            <p:ph type="title"/>
          </p:nvPr>
        </p:nvSpPr>
        <p:spPr/>
        <p:txBody>
          <a:bodyPr/>
          <a:lstStyle/>
          <a:p>
            <a:pPr algn="ctr"/>
            <a:r>
              <a:rPr lang="en-US" b="1" i="0" dirty="0">
                <a:effectLst/>
                <a:latin typeface="palatino linotype" panose="02040502050505030304" pitchFamily="18" charset="0"/>
              </a:rPr>
              <a:t>Types of Transmission Line</a:t>
            </a:r>
            <a:endParaRPr lang="en-US" dirty="0"/>
          </a:p>
        </p:txBody>
      </p:sp>
      <p:sp>
        <p:nvSpPr>
          <p:cNvPr id="3" name="Content Placeholder 2">
            <a:extLst>
              <a:ext uri="{FF2B5EF4-FFF2-40B4-BE49-F238E27FC236}">
                <a16:creationId xmlns:a16="http://schemas.microsoft.com/office/drawing/2014/main" id="{4E87E971-4455-E113-8A47-C013F650EB52}"/>
              </a:ext>
            </a:extLst>
          </p:cNvPr>
          <p:cNvSpPr>
            <a:spLocks noGrp="1"/>
          </p:cNvSpPr>
          <p:nvPr>
            <p:ph idx="1"/>
          </p:nvPr>
        </p:nvSpPr>
        <p:spPr/>
        <p:txBody>
          <a:bodyPr/>
          <a:lstStyle/>
          <a:p>
            <a:pPr algn="l"/>
            <a:r>
              <a:rPr lang="en-US" b="0" i="0" dirty="0">
                <a:effectLst/>
                <a:latin typeface="palatino linotype" panose="02040502050505030304" pitchFamily="18" charset="0"/>
              </a:rPr>
              <a:t>In transmission line determination of </a:t>
            </a:r>
            <a:r>
              <a:rPr lang="en-US" b="0" i="0" u="none" strike="noStrike" dirty="0">
                <a:solidFill>
                  <a:srgbClr val="BE9E5F"/>
                </a:solidFill>
                <a:effectLst/>
                <a:latin typeface="palatino linotype" panose="02040502050505030304" pitchFamily="18" charset="0"/>
                <a:hlinkClick r:id="rId2"/>
              </a:rPr>
              <a:t>voltage drop</a:t>
            </a:r>
            <a:r>
              <a:rPr lang="en-US" b="0" i="0" dirty="0">
                <a:effectLst/>
                <a:latin typeface="palatino linotype" panose="02040502050505030304" pitchFamily="18" charset="0"/>
              </a:rPr>
              <a:t>, transmission efficiency, line loss etc. are important things to design. These values are affected by line parameter R, L and C of the transmission line. Length wise transmission lines are three types.</a:t>
            </a:r>
          </a:p>
          <a:p>
            <a:endParaRPr lang="en-US" dirty="0"/>
          </a:p>
        </p:txBody>
      </p:sp>
    </p:spTree>
    <p:extLst>
      <p:ext uri="{BB962C8B-B14F-4D97-AF65-F5344CB8AC3E}">
        <p14:creationId xmlns:p14="http://schemas.microsoft.com/office/powerpoint/2010/main" val="29958922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AC7117-D65B-670F-C686-04CEA3301D0E}"/>
              </a:ext>
            </a:extLst>
          </p:cNvPr>
          <p:cNvPicPr>
            <a:picLocks noChangeAspect="1"/>
          </p:cNvPicPr>
          <p:nvPr/>
        </p:nvPicPr>
        <p:blipFill>
          <a:blip r:embed="rId2"/>
          <a:stretch>
            <a:fillRect/>
          </a:stretch>
        </p:blipFill>
        <p:spPr>
          <a:xfrm>
            <a:off x="2120662" y="778295"/>
            <a:ext cx="8891262" cy="4788135"/>
          </a:xfrm>
          <a:prstGeom prst="rect">
            <a:avLst/>
          </a:prstGeom>
        </p:spPr>
      </p:pic>
    </p:spTree>
    <p:extLst>
      <p:ext uri="{BB962C8B-B14F-4D97-AF65-F5344CB8AC3E}">
        <p14:creationId xmlns:p14="http://schemas.microsoft.com/office/powerpoint/2010/main" val="20728502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CDF8F-C023-B955-240A-4672BC83237C}"/>
              </a:ext>
            </a:extLst>
          </p:cNvPr>
          <p:cNvSpPr>
            <a:spLocks noGrp="1"/>
          </p:cNvSpPr>
          <p:nvPr>
            <p:ph type="title"/>
          </p:nvPr>
        </p:nvSpPr>
        <p:spPr/>
        <p:txBody>
          <a:bodyPr/>
          <a:lstStyle/>
          <a:p>
            <a:pPr algn="ctr"/>
            <a:r>
              <a:rPr lang="en-US" b="1" dirty="0"/>
              <a:t>Post Insulator</a:t>
            </a:r>
          </a:p>
        </p:txBody>
      </p:sp>
      <p:sp>
        <p:nvSpPr>
          <p:cNvPr id="3" name="Content Placeholder 2">
            <a:extLst>
              <a:ext uri="{FF2B5EF4-FFF2-40B4-BE49-F238E27FC236}">
                <a16:creationId xmlns:a16="http://schemas.microsoft.com/office/drawing/2014/main" id="{45B12E91-8CD5-1EDE-F8FA-6285BA4F5499}"/>
              </a:ext>
            </a:extLst>
          </p:cNvPr>
          <p:cNvSpPr>
            <a:spLocks noGrp="1"/>
          </p:cNvSpPr>
          <p:nvPr>
            <p:ph idx="1"/>
          </p:nvPr>
        </p:nvSpPr>
        <p:spPr>
          <a:xfrm>
            <a:off x="112143" y="1825625"/>
            <a:ext cx="12007970" cy="4351338"/>
          </a:xfrm>
        </p:spPr>
        <p:txBody>
          <a:bodyPr/>
          <a:lstStyle/>
          <a:p>
            <a:pPr algn="just"/>
            <a:r>
              <a:rPr lang="en-US" i="0" dirty="0">
                <a:effectLst/>
                <a:latin typeface="Open Sans" panose="020B0606030504020204" pitchFamily="34" charset="0"/>
              </a:rPr>
              <a:t>Post insulators are used as supports for bus-bars in transformer sub-station yards, in switchgear as support for breakers, and for capacitor banks.</a:t>
            </a:r>
          </a:p>
          <a:p>
            <a:pPr algn="just"/>
            <a:r>
              <a:rPr lang="en-US" i="0" dirty="0">
                <a:effectLst/>
                <a:latin typeface="Open Sans" panose="020B0606030504020204" pitchFamily="34" charset="0"/>
              </a:rPr>
              <a:t>These insulators are generally subjected to bending, torsion and compression forces in service. In some cases they may also be used as jumper loop insulators for horizontal, upright or underhung installation. Depending on the installation, we offer several options of end fittings. Designs according to IEC, ANSI and other standards or to customer specification.</a:t>
            </a:r>
          </a:p>
          <a:p>
            <a:pPr algn="just"/>
            <a:endParaRPr lang="en-US" dirty="0"/>
          </a:p>
        </p:txBody>
      </p:sp>
    </p:spTree>
    <p:extLst>
      <p:ext uri="{BB962C8B-B14F-4D97-AF65-F5344CB8AC3E}">
        <p14:creationId xmlns:p14="http://schemas.microsoft.com/office/powerpoint/2010/main" val="39830016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4D925-A7DD-1BAA-9227-1EE2A0701807}"/>
              </a:ext>
            </a:extLst>
          </p:cNvPr>
          <p:cNvSpPr>
            <a:spLocks noGrp="1"/>
          </p:cNvSpPr>
          <p:nvPr>
            <p:ph type="title"/>
          </p:nvPr>
        </p:nvSpPr>
        <p:spPr/>
        <p:txBody>
          <a:bodyPr/>
          <a:lstStyle/>
          <a:p>
            <a:pPr algn="ctr"/>
            <a:r>
              <a:rPr lang="en-US" dirty="0"/>
              <a:t>DISK INSULATORS</a:t>
            </a:r>
          </a:p>
        </p:txBody>
      </p:sp>
      <p:pic>
        <p:nvPicPr>
          <p:cNvPr id="5" name="Picture 4">
            <a:extLst>
              <a:ext uri="{FF2B5EF4-FFF2-40B4-BE49-F238E27FC236}">
                <a16:creationId xmlns:a16="http://schemas.microsoft.com/office/drawing/2014/main" id="{19CA7BB1-DF93-92BA-01C2-24042A7ACB6E}"/>
              </a:ext>
            </a:extLst>
          </p:cNvPr>
          <p:cNvPicPr>
            <a:picLocks noChangeAspect="1"/>
          </p:cNvPicPr>
          <p:nvPr/>
        </p:nvPicPr>
        <p:blipFill>
          <a:blip r:embed="rId2"/>
          <a:stretch>
            <a:fillRect/>
          </a:stretch>
        </p:blipFill>
        <p:spPr>
          <a:xfrm>
            <a:off x="1251459" y="2061713"/>
            <a:ext cx="9344025" cy="4114800"/>
          </a:xfrm>
          <a:prstGeom prst="rect">
            <a:avLst/>
          </a:prstGeom>
        </p:spPr>
      </p:pic>
    </p:spTree>
    <p:extLst>
      <p:ext uri="{BB962C8B-B14F-4D97-AF65-F5344CB8AC3E}">
        <p14:creationId xmlns:p14="http://schemas.microsoft.com/office/powerpoint/2010/main" val="42890555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61E5E2-D022-DA8B-159B-19DFD438A02E}"/>
              </a:ext>
            </a:extLst>
          </p:cNvPr>
          <p:cNvPicPr>
            <a:picLocks noChangeAspect="1"/>
          </p:cNvPicPr>
          <p:nvPr/>
        </p:nvPicPr>
        <p:blipFill>
          <a:blip r:embed="rId2"/>
          <a:stretch>
            <a:fillRect/>
          </a:stretch>
        </p:blipFill>
        <p:spPr>
          <a:xfrm>
            <a:off x="752924" y="244864"/>
            <a:ext cx="7477125" cy="3038475"/>
          </a:xfrm>
          <a:prstGeom prst="rect">
            <a:avLst/>
          </a:prstGeom>
        </p:spPr>
      </p:pic>
      <p:pic>
        <p:nvPicPr>
          <p:cNvPr id="7" name="Picture 6">
            <a:extLst>
              <a:ext uri="{FF2B5EF4-FFF2-40B4-BE49-F238E27FC236}">
                <a16:creationId xmlns:a16="http://schemas.microsoft.com/office/drawing/2014/main" id="{0678D729-9D4A-F44C-0258-8B538C8815F6}"/>
              </a:ext>
            </a:extLst>
          </p:cNvPr>
          <p:cNvPicPr>
            <a:picLocks noChangeAspect="1"/>
          </p:cNvPicPr>
          <p:nvPr/>
        </p:nvPicPr>
        <p:blipFill>
          <a:blip r:embed="rId3"/>
          <a:stretch>
            <a:fillRect/>
          </a:stretch>
        </p:blipFill>
        <p:spPr>
          <a:xfrm>
            <a:off x="4610460" y="3416060"/>
            <a:ext cx="7353300" cy="3078102"/>
          </a:xfrm>
          <a:prstGeom prst="rect">
            <a:avLst/>
          </a:prstGeom>
        </p:spPr>
      </p:pic>
    </p:spTree>
    <p:extLst>
      <p:ext uri="{BB962C8B-B14F-4D97-AF65-F5344CB8AC3E}">
        <p14:creationId xmlns:p14="http://schemas.microsoft.com/office/powerpoint/2010/main" val="35333496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E7913F-34B7-33E7-4196-E7CD9E1BABC6}"/>
              </a:ext>
            </a:extLst>
          </p:cNvPr>
          <p:cNvPicPr>
            <a:picLocks noChangeAspect="1"/>
          </p:cNvPicPr>
          <p:nvPr/>
        </p:nvPicPr>
        <p:blipFill>
          <a:blip r:embed="rId2"/>
          <a:stretch>
            <a:fillRect/>
          </a:stretch>
        </p:blipFill>
        <p:spPr>
          <a:xfrm>
            <a:off x="3738562" y="1538287"/>
            <a:ext cx="4714875" cy="3781425"/>
          </a:xfrm>
          <a:prstGeom prst="rect">
            <a:avLst/>
          </a:prstGeom>
        </p:spPr>
      </p:pic>
    </p:spTree>
    <p:extLst>
      <p:ext uri="{BB962C8B-B14F-4D97-AF65-F5344CB8AC3E}">
        <p14:creationId xmlns:p14="http://schemas.microsoft.com/office/powerpoint/2010/main" val="37441112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AB5BDA-12FE-E144-58EE-F1545722ABB9}"/>
              </a:ext>
            </a:extLst>
          </p:cNvPr>
          <p:cNvPicPr>
            <a:picLocks noChangeAspect="1"/>
          </p:cNvPicPr>
          <p:nvPr/>
        </p:nvPicPr>
        <p:blipFill>
          <a:blip r:embed="rId2"/>
          <a:stretch>
            <a:fillRect/>
          </a:stretch>
        </p:blipFill>
        <p:spPr>
          <a:xfrm>
            <a:off x="719766" y="148805"/>
            <a:ext cx="7905750" cy="3388025"/>
          </a:xfrm>
          <a:prstGeom prst="rect">
            <a:avLst/>
          </a:prstGeom>
        </p:spPr>
      </p:pic>
      <p:pic>
        <p:nvPicPr>
          <p:cNvPr id="5122" name="Picture 2" descr="Stockbridge damper - Wikipedia">
            <a:extLst>
              <a:ext uri="{FF2B5EF4-FFF2-40B4-BE49-F238E27FC236}">
                <a16:creationId xmlns:a16="http://schemas.microsoft.com/office/drawing/2014/main" id="{E7FDF777-22A6-4AF0-2D3C-8CA504BAE4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113" y="3545456"/>
            <a:ext cx="7789654" cy="3312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7867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4C4389-1C61-7B4B-8C0E-A60F0DCE2E81}"/>
              </a:ext>
            </a:extLst>
          </p:cNvPr>
          <p:cNvPicPr>
            <a:picLocks noChangeAspect="1"/>
          </p:cNvPicPr>
          <p:nvPr/>
        </p:nvPicPr>
        <p:blipFill>
          <a:blip r:embed="rId2"/>
          <a:stretch>
            <a:fillRect/>
          </a:stretch>
        </p:blipFill>
        <p:spPr>
          <a:xfrm>
            <a:off x="2286000" y="1333500"/>
            <a:ext cx="7620000" cy="4191000"/>
          </a:xfrm>
          <a:prstGeom prst="rect">
            <a:avLst/>
          </a:prstGeom>
        </p:spPr>
      </p:pic>
    </p:spTree>
    <p:extLst>
      <p:ext uri="{BB962C8B-B14F-4D97-AF65-F5344CB8AC3E}">
        <p14:creationId xmlns:p14="http://schemas.microsoft.com/office/powerpoint/2010/main" val="26914663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92382F-DD61-FFD3-F980-C3543FF6D791}"/>
              </a:ext>
            </a:extLst>
          </p:cNvPr>
          <p:cNvPicPr>
            <a:picLocks noChangeAspect="1"/>
          </p:cNvPicPr>
          <p:nvPr/>
        </p:nvPicPr>
        <p:blipFill>
          <a:blip r:embed="rId2"/>
          <a:stretch>
            <a:fillRect/>
          </a:stretch>
        </p:blipFill>
        <p:spPr>
          <a:xfrm>
            <a:off x="1840662" y="424760"/>
            <a:ext cx="7734300" cy="4162425"/>
          </a:xfrm>
          <a:prstGeom prst="rect">
            <a:avLst/>
          </a:prstGeom>
        </p:spPr>
      </p:pic>
    </p:spTree>
    <p:extLst>
      <p:ext uri="{BB962C8B-B14F-4D97-AF65-F5344CB8AC3E}">
        <p14:creationId xmlns:p14="http://schemas.microsoft.com/office/powerpoint/2010/main" val="31681281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61BCEB-AD20-3E54-FAB0-92766C3EEB75}"/>
              </a:ext>
            </a:extLst>
          </p:cNvPr>
          <p:cNvPicPr>
            <a:picLocks noChangeAspect="1"/>
          </p:cNvPicPr>
          <p:nvPr/>
        </p:nvPicPr>
        <p:blipFill>
          <a:blip r:embed="rId2"/>
          <a:stretch>
            <a:fillRect/>
          </a:stretch>
        </p:blipFill>
        <p:spPr>
          <a:xfrm>
            <a:off x="971550" y="853026"/>
            <a:ext cx="7505700" cy="3495675"/>
          </a:xfrm>
          <a:prstGeom prst="rect">
            <a:avLst/>
          </a:prstGeom>
        </p:spPr>
      </p:pic>
    </p:spTree>
    <p:extLst>
      <p:ext uri="{BB962C8B-B14F-4D97-AF65-F5344CB8AC3E}">
        <p14:creationId xmlns:p14="http://schemas.microsoft.com/office/powerpoint/2010/main" val="34489048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384190-6A99-A7A7-EFA9-83D4BBD3BAF0}"/>
              </a:ext>
            </a:extLst>
          </p:cNvPr>
          <p:cNvPicPr>
            <a:picLocks noChangeAspect="1"/>
          </p:cNvPicPr>
          <p:nvPr/>
        </p:nvPicPr>
        <p:blipFill>
          <a:blip r:embed="rId2"/>
          <a:stretch>
            <a:fillRect/>
          </a:stretch>
        </p:blipFill>
        <p:spPr>
          <a:xfrm>
            <a:off x="2493203" y="1468062"/>
            <a:ext cx="6343650" cy="3228975"/>
          </a:xfrm>
          <a:prstGeom prst="rect">
            <a:avLst/>
          </a:prstGeom>
        </p:spPr>
      </p:pic>
    </p:spTree>
    <p:extLst>
      <p:ext uri="{BB962C8B-B14F-4D97-AF65-F5344CB8AC3E}">
        <p14:creationId xmlns:p14="http://schemas.microsoft.com/office/powerpoint/2010/main" val="38543086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EF85-14AB-F180-3031-33D2E7450383}"/>
              </a:ext>
            </a:extLst>
          </p:cNvPr>
          <p:cNvSpPr>
            <a:spLocks noGrp="1"/>
          </p:cNvSpPr>
          <p:nvPr>
            <p:ph type="title"/>
          </p:nvPr>
        </p:nvSpPr>
        <p:spPr/>
        <p:txBody>
          <a:bodyPr/>
          <a:lstStyle/>
          <a:p>
            <a:r>
              <a:rPr lang="en-US" dirty="0"/>
              <a:t>Short Transmission Line</a:t>
            </a:r>
          </a:p>
        </p:txBody>
      </p:sp>
      <p:sp>
        <p:nvSpPr>
          <p:cNvPr id="3" name="Content Placeholder 2">
            <a:extLst>
              <a:ext uri="{FF2B5EF4-FFF2-40B4-BE49-F238E27FC236}">
                <a16:creationId xmlns:a16="http://schemas.microsoft.com/office/drawing/2014/main" id="{7DC016B7-2F4C-B39F-83CE-743E6A5AFE15}"/>
              </a:ext>
            </a:extLst>
          </p:cNvPr>
          <p:cNvSpPr>
            <a:spLocks noGrp="1"/>
          </p:cNvSpPr>
          <p:nvPr>
            <p:ph idx="1"/>
          </p:nvPr>
        </p:nvSpPr>
        <p:spPr/>
        <p:txBody>
          <a:bodyPr/>
          <a:lstStyle/>
          <a:p>
            <a:pPr algn="l"/>
            <a:r>
              <a:rPr lang="en-US" b="0" i="0" dirty="0">
                <a:effectLst/>
                <a:latin typeface="palatino linotype" panose="02040502050505030304" pitchFamily="18" charset="0"/>
              </a:rPr>
              <a:t>A </a:t>
            </a:r>
            <a:r>
              <a:rPr lang="en-US" b="0" i="0" u="none" strike="noStrike" dirty="0">
                <a:solidFill>
                  <a:srgbClr val="BE9E5F"/>
                </a:solidFill>
                <a:effectLst/>
                <a:latin typeface="palatino linotype" panose="02040502050505030304" pitchFamily="18" charset="0"/>
                <a:hlinkClick r:id="rId2"/>
              </a:rPr>
              <a:t>short transmission line</a:t>
            </a:r>
            <a:r>
              <a:rPr lang="en-US" b="0" i="0" dirty="0">
                <a:effectLst/>
                <a:latin typeface="palatino linotype" panose="02040502050505030304" pitchFamily="18" charset="0"/>
              </a:rPr>
              <a:t> is classified as a transmission line with:</a:t>
            </a:r>
          </a:p>
          <a:p>
            <a:pPr algn="l">
              <a:buFont typeface="Arial" panose="020B0604020202020204" pitchFamily="34" charset="0"/>
              <a:buChar char="•"/>
            </a:pPr>
            <a:r>
              <a:rPr lang="en-US" b="0" i="0" dirty="0">
                <a:effectLst/>
                <a:latin typeface="palatino linotype" panose="02040502050505030304" pitchFamily="18" charset="0"/>
              </a:rPr>
              <a:t>A length less than 80km (50 miles)</a:t>
            </a:r>
          </a:p>
          <a:p>
            <a:pPr algn="l">
              <a:buFont typeface="Arial" panose="020B0604020202020204" pitchFamily="34" charset="0"/>
              <a:buChar char="•"/>
            </a:pPr>
            <a:r>
              <a:rPr lang="en-US" b="0" i="0" dirty="0">
                <a:effectLst/>
                <a:latin typeface="palatino linotype" panose="02040502050505030304" pitchFamily="18" charset="0"/>
              </a:rPr>
              <a:t>Voltage level less than 69 kV</a:t>
            </a:r>
          </a:p>
          <a:p>
            <a:pPr algn="l">
              <a:buFont typeface="Arial" panose="020B0604020202020204" pitchFamily="34" charset="0"/>
              <a:buChar char="•"/>
            </a:pPr>
            <a:r>
              <a:rPr lang="en-US" b="0" i="0" dirty="0">
                <a:effectLst/>
                <a:latin typeface="palatino linotype" panose="02040502050505030304" pitchFamily="18" charset="0"/>
              </a:rPr>
              <a:t>Capacitance effect is negligible</a:t>
            </a:r>
          </a:p>
          <a:p>
            <a:pPr algn="l">
              <a:buFont typeface="Arial" panose="020B0604020202020204" pitchFamily="34" charset="0"/>
              <a:buChar char="•"/>
            </a:pPr>
            <a:r>
              <a:rPr lang="en-US" b="0" i="0" dirty="0">
                <a:effectLst/>
                <a:latin typeface="palatino linotype" panose="02040502050505030304" pitchFamily="18" charset="0"/>
              </a:rPr>
              <a:t>Only </a:t>
            </a:r>
            <a:r>
              <a:rPr lang="en-US" b="0" i="0" u="none" strike="noStrike" dirty="0">
                <a:solidFill>
                  <a:srgbClr val="BE9E5F"/>
                </a:solidFill>
                <a:effectLst/>
                <a:latin typeface="palatino linotype" panose="02040502050505030304" pitchFamily="18" charset="0"/>
                <a:hlinkClick r:id="rId3"/>
              </a:rPr>
              <a:t>resistance</a:t>
            </a:r>
            <a:r>
              <a:rPr lang="en-US" b="0" i="0" dirty="0">
                <a:effectLst/>
                <a:latin typeface="palatino linotype" panose="02040502050505030304" pitchFamily="18" charset="0"/>
              </a:rPr>
              <a:t> and </a:t>
            </a:r>
            <a:r>
              <a:rPr lang="en-US" b="0" i="0" u="none" strike="noStrike" dirty="0">
                <a:solidFill>
                  <a:srgbClr val="BE9E5F"/>
                </a:solidFill>
                <a:effectLst/>
                <a:latin typeface="palatino linotype" panose="02040502050505030304" pitchFamily="18" charset="0"/>
                <a:hlinkClick r:id="rId4"/>
              </a:rPr>
              <a:t>inductance</a:t>
            </a:r>
            <a:r>
              <a:rPr lang="en-US" b="0" i="0" dirty="0">
                <a:effectLst/>
                <a:latin typeface="palatino linotype" panose="02040502050505030304" pitchFamily="18" charset="0"/>
              </a:rPr>
              <a:t> are taken in calculation </a:t>
            </a:r>
            <a:r>
              <a:rPr lang="en-US" b="0" i="0" u="none" strike="noStrike" dirty="0">
                <a:solidFill>
                  <a:srgbClr val="BE9E5F"/>
                </a:solidFill>
                <a:effectLst/>
                <a:latin typeface="palatino linotype" panose="02040502050505030304" pitchFamily="18" charset="0"/>
                <a:hlinkClick r:id="rId5"/>
              </a:rPr>
              <a:t>capacitance</a:t>
            </a:r>
            <a:r>
              <a:rPr lang="en-US" b="0" i="0" dirty="0">
                <a:effectLst/>
                <a:latin typeface="palatino linotype" panose="02040502050505030304" pitchFamily="18" charset="0"/>
              </a:rPr>
              <a:t> is neglected.</a:t>
            </a:r>
          </a:p>
          <a:p>
            <a:endParaRPr lang="en-US" dirty="0"/>
          </a:p>
        </p:txBody>
      </p:sp>
    </p:spTree>
    <p:extLst>
      <p:ext uri="{BB962C8B-B14F-4D97-AF65-F5344CB8AC3E}">
        <p14:creationId xmlns:p14="http://schemas.microsoft.com/office/powerpoint/2010/main" val="15700220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E9F408-690E-4805-FA7C-C90E1EDB6399}"/>
              </a:ext>
            </a:extLst>
          </p:cNvPr>
          <p:cNvPicPr>
            <a:picLocks noChangeAspect="1"/>
          </p:cNvPicPr>
          <p:nvPr/>
        </p:nvPicPr>
        <p:blipFill>
          <a:blip r:embed="rId2"/>
          <a:stretch>
            <a:fillRect/>
          </a:stretch>
        </p:blipFill>
        <p:spPr>
          <a:xfrm>
            <a:off x="2209800" y="1404937"/>
            <a:ext cx="7772400" cy="4048125"/>
          </a:xfrm>
          <a:prstGeom prst="rect">
            <a:avLst/>
          </a:prstGeom>
        </p:spPr>
      </p:pic>
    </p:spTree>
    <p:extLst>
      <p:ext uri="{BB962C8B-B14F-4D97-AF65-F5344CB8AC3E}">
        <p14:creationId xmlns:p14="http://schemas.microsoft.com/office/powerpoint/2010/main" val="9935351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DDA958-BC20-F5B4-3CF3-63DA74DF0C69}"/>
              </a:ext>
            </a:extLst>
          </p:cNvPr>
          <p:cNvPicPr>
            <a:picLocks noChangeAspect="1"/>
          </p:cNvPicPr>
          <p:nvPr/>
        </p:nvPicPr>
        <p:blipFill>
          <a:blip r:embed="rId2"/>
          <a:stretch>
            <a:fillRect/>
          </a:stretch>
        </p:blipFill>
        <p:spPr>
          <a:xfrm>
            <a:off x="2338387" y="1400175"/>
            <a:ext cx="7515225" cy="4057650"/>
          </a:xfrm>
          <a:prstGeom prst="rect">
            <a:avLst/>
          </a:prstGeom>
        </p:spPr>
      </p:pic>
    </p:spTree>
    <p:extLst>
      <p:ext uri="{BB962C8B-B14F-4D97-AF65-F5344CB8AC3E}">
        <p14:creationId xmlns:p14="http://schemas.microsoft.com/office/powerpoint/2010/main" val="23453653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58690B-6A19-5AEC-10E7-B6DFD168E259}"/>
              </a:ext>
            </a:extLst>
          </p:cNvPr>
          <p:cNvPicPr>
            <a:picLocks noChangeAspect="1"/>
          </p:cNvPicPr>
          <p:nvPr/>
        </p:nvPicPr>
        <p:blipFill>
          <a:blip r:embed="rId2"/>
          <a:stretch>
            <a:fillRect/>
          </a:stretch>
        </p:blipFill>
        <p:spPr>
          <a:xfrm>
            <a:off x="265891" y="914401"/>
            <a:ext cx="6833649" cy="2950234"/>
          </a:xfrm>
          <a:prstGeom prst="rect">
            <a:avLst/>
          </a:prstGeom>
        </p:spPr>
      </p:pic>
      <p:pic>
        <p:nvPicPr>
          <p:cNvPr id="6146" name="Picture 2" descr="Advantages of Bundled Conductors in Transmission Lines">
            <a:extLst>
              <a:ext uri="{FF2B5EF4-FFF2-40B4-BE49-F238E27FC236}">
                <a16:creationId xmlns:a16="http://schemas.microsoft.com/office/drawing/2014/main" id="{61D4D7C3-9588-1ED4-095C-6416A8B5A6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1415" y="961215"/>
            <a:ext cx="4467225" cy="284797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over head power line spacer damper for a four bundled conductors Stock  Photo - Alamy">
            <a:extLst>
              <a:ext uri="{FF2B5EF4-FFF2-40B4-BE49-F238E27FC236}">
                <a16:creationId xmlns:a16="http://schemas.microsoft.com/office/drawing/2014/main" id="{68BB23D3-985F-CE5F-84A2-A248C9FC3F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0296" y="3786996"/>
            <a:ext cx="5159944" cy="2536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6958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F0F5F-47D8-84F6-3161-DC14788DFA58}"/>
              </a:ext>
            </a:extLst>
          </p:cNvPr>
          <p:cNvSpPr>
            <a:spLocks noGrp="1"/>
          </p:cNvSpPr>
          <p:nvPr>
            <p:ph type="title"/>
          </p:nvPr>
        </p:nvSpPr>
        <p:spPr/>
        <p:txBody>
          <a:bodyPr/>
          <a:lstStyle/>
          <a:p>
            <a:pPr algn="ctr"/>
            <a:r>
              <a:rPr lang="en-US" dirty="0"/>
              <a:t>Dampers</a:t>
            </a:r>
          </a:p>
        </p:txBody>
      </p:sp>
      <p:pic>
        <p:nvPicPr>
          <p:cNvPr id="5" name="Picture 4">
            <a:extLst>
              <a:ext uri="{FF2B5EF4-FFF2-40B4-BE49-F238E27FC236}">
                <a16:creationId xmlns:a16="http://schemas.microsoft.com/office/drawing/2014/main" id="{AD09A1F0-C15D-3EDB-A473-3B629D515147}"/>
              </a:ext>
            </a:extLst>
          </p:cNvPr>
          <p:cNvPicPr>
            <a:picLocks noChangeAspect="1"/>
          </p:cNvPicPr>
          <p:nvPr/>
        </p:nvPicPr>
        <p:blipFill>
          <a:blip r:embed="rId2"/>
          <a:stretch>
            <a:fillRect/>
          </a:stretch>
        </p:blipFill>
        <p:spPr>
          <a:xfrm>
            <a:off x="664234" y="3355675"/>
            <a:ext cx="5365630" cy="2769079"/>
          </a:xfrm>
          <a:prstGeom prst="rect">
            <a:avLst/>
          </a:prstGeom>
        </p:spPr>
      </p:pic>
      <p:sp>
        <p:nvSpPr>
          <p:cNvPr id="6" name="TextBox 5">
            <a:extLst>
              <a:ext uri="{FF2B5EF4-FFF2-40B4-BE49-F238E27FC236}">
                <a16:creationId xmlns:a16="http://schemas.microsoft.com/office/drawing/2014/main" id="{3338E155-3DA9-F737-4A5C-8042AA5709B3}"/>
              </a:ext>
            </a:extLst>
          </p:cNvPr>
          <p:cNvSpPr txBox="1"/>
          <p:nvPr/>
        </p:nvSpPr>
        <p:spPr>
          <a:xfrm>
            <a:off x="414068" y="1431985"/>
            <a:ext cx="11050438" cy="369332"/>
          </a:xfrm>
          <a:prstGeom prst="rect">
            <a:avLst/>
          </a:prstGeom>
          <a:noFill/>
        </p:spPr>
        <p:txBody>
          <a:bodyPr wrap="square" rtlCol="0">
            <a:spAutoFit/>
          </a:bodyPr>
          <a:lstStyle/>
          <a:p>
            <a:r>
              <a:rPr lang="en-US" dirty="0"/>
              <a:t>Dampers are used to Control the Vibrations in Overhead Transmission Lines.</a:t>
            </a:r>
          </a:p>
        </p:txBody>
      </p:sp>
      <p:pic>
        <p:nvPicPr>
          <p:cNvPr id="4098" name="Picture 2" descr="Stockbridge damper - Wikipedia">
            <a:extLst>
              <a:ext uri="{FF2B5EF4-FFF2-40B4-BE49-F238E27FC236}">
                <a16:creationId xmlns:a16="http://schemas.microsoft.com/office/drawing/2014/main" id="{CEA1A5BA-1848-3447-73C8-7041914358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8876" y="3381555"/>
            <a:ext cx="5490624" cy="2691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13570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0A3DBE-31D6-0805-A0B4-0D4AE1659999}"/>
              </a:ext>
            </a:extLst>
          </p:cNvPr>
          <p:cNvPicPr>
            <a:picLocks noChangeAspect="1"/>
          </p:cNvPicPr>
          <p:nvPr/>
        </p:nvPicPr>
        <p:blipFill>
          <a:blip r:embed="rId2"/>
          <a:stretch>
            <a:fillRect/>
          </a:stretch>
        </p:blipFill>
        <p:spPr>
          <a:xfrm>
            <a:off x="66675" y="1090612"/>
            <a:ext cx="12058650" cy="4676775"/>
          </a:xfrm>
          <a:prstGeom prst="rect">
            <a:avLst/>
          </a:prstGeom>
        </p:spPr>
      </p:pic>
    </p:spTree>
    <p:extLst>
      <p:ext uri="{BB962C8B-B14F-4D97-AF65-F5344CB8AC3E}">
        <p14:creationId xmlns:p14="http://schemas.microsoft.com/office/powerpoint/2010/main" val="6924821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F0CC75-14F3-31EA-8A40-0CB0EE608EAD}"/>
              </a:ext>
            </a:extLst>
          </p:cNvPr>
          <p:cNvPicPr>
            <a:picLocks noChangeAspect="1"/>
          </p:cNvPicPr>
          <p:nvPr/>
        </p:nvPicPr>
        <p:blipFill>
          <a:blip r:embed="rId2"/>
          <a:stretch>
            <a:fillRect/>
          </a:stretch>
        </p:blipFill>
        <p:spPr>
          <a:xfrm>
            <a:off x="476790" y="1082975"/>
            <a:ext cx="11410950" cy="2552700"/>
          </a:xfrm>
          <a:prstGeom prst="rect">
            <a:avLst/>
          </a:prstGeom>
        </p:spPr>
      </p:pic>
    </p:spTree>
    <p:extLst>
      <p:ext uri="{BB962C8B-B14F-4D97-AF65-F5344CB8AC3E}">
        <p14:creationId xmlns:p14="http://schemas.microsoft.com/office/powerpoint/2010/main" val="17004384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AA7F56-9C46-2A4C-10CB-0B5730410592}"/>
              </a:ext>
            </a:extLst>
          </p:cNvPr>
          <p:cNvSpPr>
            <a:spLocks noGrp="1"/>
          </p:cNvSpPr>
          <p:nvPr>
            <p:ph type="title"/>
          </p:nvPr>
        </p:nvSpPr>
        <p:spPr/>
        <p:txBody>
          <a:bodyPr>
            <a:normAutofit fontScale="90000"/>
          </a:bodyPr>
          <a:lstStyle/>
          <a:p>
            <a:pPr algn="ctr"/>
            <a:r>
              <a:rPr lang="en-US" sz="6000" b="1" dirty="0"/>
              <a:t>Galloping Or Dancing of Conductor</a:t>
            </a:r>
          </a:p>
        </p:txBody>
      </p:sp>
      <p:sp>
        <p:nvSpPr>
          <p:cNvPr id="6" name="TextBox 5">
            <a:extLst>
              <a:ext uri="{FF2B5EF4-FFF2-40B4-BE49-F238E27FC236}">
                <a16:creationId xmlns:a16="http://schemas.microsoft.com/office/drawing/2014/main" id="{BFF7E773-4EF7-B273-10EE-C5C85879F353}"/>
              </a:ext>
            </a:extLst>
          </p:cNvPr>
          <p:cNvSpPr txBox="1"/>
          <p:nvPr/>
        </p:nvSpPr>
        <p:spPr>
          <a:xfrm>
            <a:off x="612475" y="1794294"/>
            <a:ext cx="11197087" cy="923330"/>
          </a:xfrm>
          <a:prstGeom prst="rect">
            <a:avLst/>
          </a:prstGeom>
          <a:noFill/>
        </p:spPr>
        <p:txBody>
          <a:bodyPr wrap="square" rtlCol="0">
            <a:spAutoFit/>
          </a:bodyPr>
          <a:lstStyle/>
          <a:p>
            <a:r>
              <a:rPr lang="en-US" dirty="0"/>
              <a:t>When wind speed is higher than normal wind speed than conductor start dancing.</a:t>
            </a:r>
          </a:p>
          <a:p>
            <a:r>
              <a:rPr lang="en-US" dirty="0"/>
              <a:t>In this case Frequency is low, but Amplitude is too high.</a:t>
            </a:r>
          </a:p>
          <a:p>
            <a:r>
              <a:rPr lang="en-US" dirty="0"/>
              <a:t>Such type of vibration is called Galloping Vibration or Dancing of the Conductor.</a:t>
            </a:r>
          </a:p>
        </p:txBody>
      </p:sp>
    </p:spTree>
    <p:extLst>
      <p:ext uri="{BB962C8B-B14F-4D97-AF65-F5344CB8AC3E}">
        <p14:creationId xmlns:p14="http://schemas.microsoft.com/office/powerpoint/2010/main" val="6394145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B12E1-96E0-97D2-6C32-AEF7A8AA5936}"/>
              </a:ext>
            </a:extLst>
          </p:cNvPr>
          <p:cNvSpPr>
            <a:spLocks noGrp="1"/>
          </p:cNvSpPr>
          <p:nvPr>
            <p:ph type="title"/>
          </p:nvPr>
        </p:nvSpPr>
        <p:spPr/>
        <p:txBody>
          <a:bodyPr/>
          <a:lstStyle/>
          <a:p>
            <a:r>
              <a:rPr lang="en-US" dirty="0"/>
              <a:t>Breaking the Stranded Conductors</a:t>
            </a:r>
          </a:p>
        </p:txBody>
      </p:sp>
      <p:pic>
        <p:nvPicPr>
          <p:cNvPr id="5" name="Content Placeholder 4">
            <a:extLst>
              <a:ext uri="{FF2B5EF4-FFF2-40B4-BE49-F238E27FC236}">
                <a16:creationId xmlns:a16="http://schemas.microsoft.com/office/drawing/2014/main" id="{FE079512-0937-3A1E-5011-47363D521CFA}"/>
              </a:ext>
            </a:extLst>
          </p:cNvPr>
          <p:cNvPicPr>
            <a:picLocks noGrp="1" noChangeAspect="1"/>
          </p:cNvPicPr>
          <p:nvPr>
            <p:ph idx="1"/>
          </p:nvPr>
        </p:nvPicPr>
        <p:blipFill>
          <a:blip r:embed="rId2"/>
          <a:stretch>
            <a:fillRect/>
          </a:stretch>
        </p:blipFill>
        <p:spPr>
          <a:xfrm>
            <a:off x="251963" y="3416060"/>
            <a:ext cx="4759984" cy="2945995"/>
          </a:xfrm>
        </p:spPr>
      </p:pic>
      <p:sp>
        <p:nvSpPr>
          <p:cNvPr id="6" name="AutoShape 2" descr="Examples of damage on cables: white arrows show marks, white circle... |  Download Scientific Diagram">
            <a:extLst>
              <a:ext uri="{FF2B5EF4-FFF2-40B4-BE49-F238E27FC236}">
                <a16:creationId xmlns:a16="http://schemas.microsoft.com/office/drawing/2014/main" id="{64593A10-B824-1F91-BCD9-A7F65A3DCEE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C11377FE-FCF5-257F-4725-433800020B61}"/>
              </a:ext>
            </a:extLst>
          </p:cNvPr>
          <p:cNvPicPr>
            <a:picLocks noChangeAspect="1"/>
          </p:cNvPicPr>
          <p:nvPr/>
        </p:nvPicPr>
        <p:blipFill>
          <a:blip r:embed="rId3"/>
          <a:stretch>
            <a:fillRect/>
          </a:stretch>
        </p:blipFill>
        <p:spPr>
          <a:xfrm>
            <a:off x="5119058" y="3272646"/>
            <a:ext cx="6629400" cy="3314700"/>
          </a:xfrm>
          <a:prstGeom prst="rect">
            <a:avLst/>
          </a:prstGeom>
        </p:spPr>
      </p:pic>
    </p:spTree>
    <p:extLst>
      <p:ext uri="{BB962C8B-B14F-4D97-AF65-F5344CB8AC3E}">
        <p14:creationId xmlns:p14="http://schemas.microsoft.com/office/powerpoint/2010/main" val="18554565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D93EF-1A63-D447-E7F9-561C0F8E3DB8}"/>
              </a:ext>
            </a:extLst>
          </p:cNvPr>
          <p:cNvSpPr>
            <a:spLocks noGrp="1"/>
          </p:cNvSpPr>
          <p:nvPr>
            <p:ph type="title"/>
          </p:nvPr>
        </p:nvSpPr>
        <p:spPr/>
        <p:txBody>
          <a:bodyPr/>
          <a:lstStyle/>
          <a:p>
            <a:r>
              <a:rPr lang="en-US" dirty="0"/>
              <a:t>Inductance of 3-Phase Line With Symmetrical Spacing</a:t>
            </a:r>
          </a:p>
        </p:txBody>
      </p:sp>
      <p:sp>
        <p:nvSpPr>
          <p:cNvPr id="3" name="Content Placeholder 2">
            <a:extLst>
              <a:ext uri="{FF2B5EF4-FFF2-40B4-BE49-F238E27FC236}">
                <a16:creationId xmlns:a16="http://schemas.microsoft.com/office/drawing/2014/main" id="{9DA9C901-6ED8-7BD5-1882-3F1FE1F60F7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E158E31-728F-DCE1-47DD-A20145F7A990}"/>
              </a:ext>
            </a:extLst>
          </p:cNvPr>
          <p:cNvPicPr>
            <a:picLocks noChangeAspect="1"/>
          </p:cNvPicPr>
          <p:nvPr/>
        </p:nvPicPr>
        <p:blipFill>
          <a:blip r:embed="rId2"/>
          <a:stretch>
            <a:fillRect/>
          </a:stretch>
        </p:blipFill>
        <p:spPr>
          <a:xfrm>
            <a:off x="2919412" y="2347912"/>
            <a:ext cx="6353175" cy="2162175"/>
          </a:xfrm>
          <a:prstGeom prst="rect">
            <a:avLst/>
          </a:prstGeom>
        </p:spPr>
      </p:pic>
    </p:spTree>
    <p:extLst>
      <p:ext uri="{BB962C8B-B14F-4D97-AF65-F5344CB8AC3E}">
        <p14:creationId xmlns:p14="http://schemas.microsoft.com/office/powerpoint/2010/main" val="39833024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ansmission Line Transposition - Conceptual Question | Physics Forums">
            <a:extLst>
              <a:ext uri="{FF2B5EF4-FFF2-40B4-BE49-F238E27FC236}">
                <a16:creationId xmlns:a16="http://schemas.microsoft.com/office/drawing/2014/main" id="{38AE7829-8AA6-AD84-DF72-17F9E3A8CE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0254" y="4209691"/>
            <a:ext cx="5762625" cy="254125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A7F86A3-2F61-0CFA-EC51-2113F0A035E7}"/>
              </a:ext>
            </a:extLst>
          </p:cNvPr>
          <p:cNvPicPr>
            <a:picLocks noChangeAspect="1"/>
          </p:cNvPicPr>
          <p:nvPr/>
        </p:nvPicPr>
        <p:blipFill>
          <a:blip r:embed="rId3"/>
          <a:stretch>
            <a:fillRect/>
          </a:stretch>
        </p:blipFill>
        <p:spPr>
          <a:xfrm>
            <a:off x="364239" y="3494617"/>
            <a:ext cx="4805075" cy="1868921"/>
          </a:xfrm>
          <a:prstGeom prst="rect">
            <a:avLst/>
          </a:prstGeom>
        </p:spPr>
      </p:pic>
      <p:sp>
        <p:nvSpPr>
          <p:cNvPr id="8" name="TextBox 7">
            <a:extLst>
              <a:ext uri="{FF2B5EF4-FFF2-40B4-BE49-F238E27FC236}">
                <a16:creationId xmlns:a16="http://schemas.microsoft.com/office/drawing/2014/main" id="{2390A935-4295-E4D3-083B-0C21AEA3357B}"/>
              </a:ext>
            </a:extLst>
          </p:cNvPr>
          <p:cNvSpPr txBox="1"/>
          <p:nvPr/>
        </p:nvSpPr>
        <p:spPr>
          <a:xfrm>
            <a:off x="387927" y="249382"/>
            <a:ext cx="11323782" cy="646331"/>
          </a:xfrm>
          <a:prstGeom prst="rect">
            <a:avLst/>
          </a:prstGeom>
          <a:noFill/>
        </p:spPr>
        <p:txBody>
          <a:bodyPr wrap="square" rtlCol="0">
            <a:spAutoFit/>
          </a:bodyPr>
          <a:lstStyle/>
          <a:p>
            <a:pPr algn="ctr"/>
            <a:r>
              <a:rPr lang="en-US" sz="3600" b="1" dirty="0"/>
              <a:t>Transposition Of Conductor</a:t>
            </a:r>
          </a:p>
        </p:txBody>
      </p:sp>
      <p:sp>
        <p:nvSpPr>
          <p:cNvPr id="9" name="TextBox 8">
            <a:extLst>
              <a:ext uri="{FF2B5EF4-FFF2-40B4-BE49-F238E27FC236}">
                <a16:creationId xmlns:a16="http://schemas.microsoft.com/office/drawing/2014/main" id="{DC8C7AB1-74F1-9486-697A-93C1B1AAD5A5}"/>
              </a:ext>
            </a:extLst>
          </p:cNvPr>
          <p:cNvSpPr txBox="1"/>
          <p:nvPr/>
        </p:nvSpPr>
        <p:spPr>
          <a:xfrm>
            <a:off x="232913" y="1164566"/>
            <a:ext cx="11766430" cy="1200329"/>
          </a:xfrm>
          <a:prstGeom prst="rect">
            <a:avLst/>
          </a:prstGeom>
          <a:noFill/>
        </p:spPr>
        <p:txBody>
          <a:bodyPr wrap="square" rtlCol="0">
            <a:spAutoFit/>
          </a:bodyPr>
          <a:lstStyle/>
          <a:p>
            <a:r>
              <a:rPr lang="en-US" sz="2400" dirty="0"/>
              <a:t>The physical position of overhead conductor changes after fixed distance is known as Transposition of Conductor.</a:t>
            </a:r>
          </a:p>
          <a:p>
            <a:r>
              <a:rPr lang="en-US" sz="2400" dirty="0"/>
              <a:t>Main purpose is to Transmit the equal voltage from each phase.</a:t>
            </a:r>
          </a:p>
        </p:txBody>
      </p:sp>
      <p:pic>
        <p:nvPicPr>
          <p:cNvPr id="1028" name="Picture 4" descr="POWER SYSTEMS">
            <a:extLst>
              <a:ext uri="{FF2B5EF4-FFF2-40B4-BE49-F238E27FC236}">
                <a16:creationId xmlns:a16="http://schemas.microsoft.com/office/drawing/2014/main" id="{4CBC8836-C6B0-29D6-076F-7DBD565CFE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8581" y="2697098"/>
            <a:ext cx="3719656" cy="15906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E011174-3368-3BB6-F5B8-6858982781C5}"/>
              </a:ext>
            </a:extLst>
          </p:cNvPr>
          <p:cNvSpPr txBox="1"/>
          <p:nvPr/>
        </p:nvSpPr>
        <p:spPr>
          <a:xfrm>
            <a:off x="9550398" y="1874982"/>
            <a:ext cx="2382984" cy="923330"/>
          </a:xfrm>
          <a:prstGeom prst="rect">
            <a:avLst/>
          </a:prstGeom>
          <a:noFill/>
        </p:spPr>
        <p:txBody>
          <a:bodyPr wrap="square" rtlCol="0">
            <a:spAutoFit/>
          </a:bodyPr>
          <a:lstStyle/>
          <a:p>
            <a:pPr algn="just"/>
            <a:r>
              <a:rPr lang="en-US" b="1" dirty="0">
                <a:solidFill>
                  <a:srgbClr val="00B050"/>
                </a:solidFill>
              </a:rPr>
              <a:t>Always Upper conductor shift to the Center</a:t>
            </a:r>
          </a:p>
        </p:txBody>
      </p:sp>
    </p:spTree>
    <p:extLst>
      <p:ext uri="{BB962C8B-B14F-4D97-AF65-F5344CB8AC3E}">
        <p14:creationId xmlns:p14="http://schemas.microsoft.com/office/powerpoint/2010/main" val="574097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A3C8D-F3CB-B7D2-CF8E-D0AE178D7986}"/>
              </a:ext>
            </a:extLst>
          </p:cNvPr>
          <p:cNvSpPr>
            <a:spLocks noGrp="1"/>
          </p:cNvSpPr>
          <p:nvPr>
            <p:ph type="title"/>
          </p:nvPr>
        </p:nvSpPr>
        <p:spPr/>
        <p:txBody>
          <a:bodyPr/>
          <a:lstStyle/>
          <a:p>
            <a:r>
              <a:rPr lang="en-US" b="1" i="0" dirty="0">
                <a:effectLst/>
                <a:latin typeface="palatino linotype" panose="02040502050505030304" pitchFamily="18" charset="0"/>
              </a:rPr>
              <a:t>Medium Transmission Line</a:t>
            </a:r>
            <a:br>
              <a:rPr lang="en-US" b="1" i="0" dirty="0">
                <a:effectLst/>
                <a:latin typeface="palatino linotype" panose="02040502050505030304" pitchFamily="18" charset="0"/>
              </a:rPr>
            </a:br>
            <a:endParaRPr lang="en-US" dirty="0"/>
          </a:p>
        </p:txBody>
      </p:sp>
      <p:sp>
        <p:nvSpPr>
          <p:cNvPr id="3" name="Content Placeholder 2">
            <a:extLst>
              <a:ext uri="{FF2B5EF4-FFF2-40B4-BE49-F238E27FC236}">
                <a16:creationId xmlns:a16="http://schemas.microsoft.com/office/drawing/2014/main" id="{51DC9AFC-CFA4-0D55-C90B-60401406345B}"/>
              </a:ext>
            </a:extLst>
          </p:cNvPr>
          <p:cNvSpPr>
            <a:spLocks noGrp="1"/>
          </p:cNvSpPr>
          <p:nvPr>
            <p:ph idx="1"/>
          </p:nvPr>
        </p:nvSpPr>
        <p:spPr/>
        <p:txBody>
          <a:bodyPr/>
          <a:lstStyle/>
          <a:p>
            <a:pPr algn="l"/>
            <a:r>
              <a:rPr lang="en-US" b="0" i="0" dirty="0">
                <a:effectLst/>
                <a:latin typeface="palatino linotype" panose="02040502050505030304" pitchFamily="18" charset="0"/>
              </a:rPr>
              <a:t>A</a:t>
            </a:r>
            <a:r>
              <a:rPr lang="en-US" b="0" i="0" u="none" strike="noStrike" dirty="0">
                <a:solidFill>
                  <a:srgbClr val="BE9E5F"/>
                </a:solidFill>
                <a:effectLst/>
                <a:latin typeface="palatino linotype" panose="02040502050505030304" pitchFamily="18" charset="0"/>
                <a:hlinkClick r:id="rId2"/>
              </a:rPr>
              <a:t> medium transmission line</a:t>
            </a:r>
            <a:r>
              <a:rPr lang="en-US" b="0" i="0" dirty="0">
                <a:effectLst/>
                <a:latin typeface="palatino linotype" panose="02040502050505030304" pitchFamily="18" charset="0"/>
              </a:rPr>
              <a:t> is classified as a transmission line with:</a:t>
            </a:r>
          </a:p>
          <a:p>
            <a:pPr algn="l">
              <a:buFont typeface="Arial" panose="020B0604020202020204" pitchFamily="34" charset="0"/>
              <a:buChar char="•"/>
            </a:pPr>
            <a:r>
              <a:rPr lang="en-US" b="0" i="0" dirty="0">
                <a:effectLst/>
                <a:latin typeface="palatino linotype" panose="02040502050505030304" pitchFamily="18" charset="0"/>
              </a:rPr>
              <a:t>A length more than 80 km (50 miles) but less than 250 km (150 miles)</a:t>
            </a:r>
          </a:p>
          <a:p>
            <a:pPr algn="l">
              <a:buFont typeface="Arial" panose="020B0604020202020204" pitchFamily="34" charset="0"/>
              <a:buChar char="•"/>
            </a:pPr>
            <a:r>
              <a:rPr lang="en-US" b="0" i="0" dirty="0">
                <a:effectLst/>
                <a:latin typeface="palatino linotype" panose="02040502050505030304" pitchFamily="18" charset="0"/>
              </a:rPr>
              <a:t>Operational voltage level is from 69 kV to </a:t>
            </a:r>
            <a:r>
              <a:rPr lang="en-US" b="0" i="0" dirty="0" err="1">
                <a:effectLst/>
                <a:latin typeface="palatino linotype" panose="02040502050505030304" pitchFamily="18" charset="0"/>
              </a:rPr>
              <a:t>approx</a:t>
            </a:r>
            <a:r>
              <a:rPr lang="en-US" b="0" i="0" dirty="0">
                <a:effectLst/>
                <a:latin typeface="palatino linotype" panose="02040502050505030304" pitchFamily="18" charset="0"/>
              </a:rPr>
              <a:t> 133 kV</a:t>
            </a:r>
          </a:p>
          <a:p>
            <a:pPr algn="l">
              <a:buFont typeface="Arial" panose="020B0604020202020204" pitchFamily="34" charset="0"/>
              <a:buChar char="•"/>
            </a:pPr>
            <a:r>
              <a:rPr lang="en-US" b="0" i="0" dirty="0">
                <a:effectLst/>
                <a:latin typeface="palatino linotype" panose="02040502050505030304" pitchFamily="18" charset="0"/>
              </a:rPr>
              <a:t>Capacitance effect is present</a:t>
            </a:r>
          </a:p>
          <a:p>
            <a:pPr algn="l">
              <a:buFont typeface="Arial" panose="020B0604020202020204" pitchFamily="34" charset="0"/>
              <a:buChar char="•"/>
            </a:pPr>
            <a:r>
              <a:rPr lang="en-US" b="0" i="0" dirty="0">
                <a:effectLst/>
                <a:latin typeface="palatino linotype" panose="02040502050505030304" pitchFamily="18" charset="0"/>
              </a:rPr>
              <a:t>Distributed capacitance form is used for calculation purpose.</a:t>
            </a:r>
          </a:p>
          <a:p>
            <a:endParaRPr lang="en-US" dirty="0"/>
          </a:p>
        </p:txBody>
      </p:sp>
    </p:spTree>
    <p:extLst>
      <p:ext uri="{BB962C8B-B14F-4D97-AF65-F5344CB8AC3E}">
        <p14:creationId xmlns:p14="http://schemas.microsoft.com/office/powerpoint/2010/main" val="14106390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6270F-1283-3614-DBDC-74E45B483FDF}"/>
              </a:ext>
            </a:extLst>
          </p:cNvPr>
          <p:cNvSpPr>
            <a:spLocks noGrp="1"/>
          </p:cNvSpPr>
          <p:nvPr>
            <p:ph type="title"/>
          </p:nvPr>
        </p:nvSpPr>
        <p:spPr>
          <a:xfrm>
            <a:off x="838200" y="365126"/>
            <a:ext cx="10515600" cy="437132"/>
          </a:xfrm>
        </p:spPr>
        <p:txBody>
          <a:bodyPr>
            <a:normAutofit fontScale="90000"/>
          </a:bodyPr>
          <a:lstStyle/>
          <a:p>
            <a:pPr algn="ctr"/>
            <a:r>
              <a:rPr lang="en-US" b="1" dirty="0">
                <a:solidFill>
                  <a:srgbClr val="7030A0"/>
                </a:solidFill>
              </a:rPr>
              <a:t>Reason Behind the Transpose of Conductor</a:t>
            </a:r>
          </a:p>
        </p:txBody>
      </p:sp>
      <p:sp>
        <p:nvSpPr>
          <p:cNvPr id="3" name="Content Placeholder 2">
            <a:extLst>
              <a:ext uri="{FF2B5EF4-FFF2-40B4-BE49-F238E27FC236}">
                <a16:creationId xmlns:a16="http://schemas.microsoft.com/office/drawing/2014/main" id="{B6A73DF7-D362-6CB1-F023-68B2B523E8C2}"/>
              </a:ext>
            </a:extLst>
          </p:cNvPr>
          <p:cNvSpPr>
            <a:spLocks noGrp="1"/>
          </p:cNvSpPr>
          <p:nvPr>
            <p:ph idx="1"/>
          </p:nvPr>
        </p:nvSpPr>
        <p:spPr>
          <a:xfrm>
            <a:off x="207034" y="854015"/>
            <a:ext cx="11731924" cy="5322948"/>
          </a:xfrm>
        </p:spPr>
        <p:txBody>
          <a:bodyPr/>
          <a:lstStyle/>
          <a:p>
            <a:pPr>
              <a:buFont typeface="Wingdings" panose="05000000000000000000" pitchFamily="2" charset="2"/>
              <a:buChar char="q"/>
            </a:pPr>
            <a:r>
              <a:rPr lang="en-US" dirty="0"/>
              <a:t>Suppose a 3-phase overhead conductor and high voltage power is </a:t>
            </a:r>
            <a:r>
              <a:rPr lang="en-US" dirty="0" err="1"/>
              <a:t>is</a:t>
            </a:r>
            <a:r>
              <a:rPr lang="en-US" dirty="0"/>
              <a:t> transmit through this conductor.</a:t>
            </a:r>
          </a:p>
          <a:p>
            <a:pPr>
              <a:buFont typeface="Wingdings" panose="05000000000000000000" pitchFamily="2" charset="2"/>
              <a:buChar char="q"/>
            </a:pPr>
            <a:endParaRPr lang="en-US" dirty="0"/>
          </a:p>
          <a:p>
            <a:pPr>
              <a:buFont typeface="Wingdings" panose="05000000000000000000" pitchFamily="2" charset="2"/>
              <a:buChar char="q"/>
            </a:pPr>
            <a:r>
              <a:rPr lang="en-US" dirty="0"/>
              <a:t>We already know when current flow in a conductor than a magnetic field create around a conductor. </a:t>
            </a:r>
          </a:p>
          <a:p>
            <a:pPr>
              <a:buFont typeface="Wingdings" panose="05000000000000000000" pitchFamily="2" charset="2"/>
              <a:buChar char="q"/>
            </a:pPr>
            <a:endParaRPr lang="en-US" dirty="0"/>
          </a:p>
          <a:p>
            <a:pPr>
              <a:buFont typeface="Wingdings" panose="05000000000000000000" pitchFamily="2" charset="2"/>
              <a:buChar char="q"/>
            </a:pPr>
            <a:r>
              <a:rPr lang="en-US" dirty="0"/>
              <a:t>But middle conductor create a more field due more flux linkage as compare to other two conductors.</a:t>
            </a:r>
          </a:p>
        </p:txBody>
      </p:sp>
      <p:pic>
        <p:nvPicPr>
          <p:cNvPr id="5" name="Picture 4">
            <a:extLst>
              <a:ext uri="{FF2B5EF4-FFF2-40B4-BE49-F238E27FC236}">
                <a16:creationId xmlns:a16="http://schemas.microsoft.com/office/drawing/2014/main" id="{860CD9DE-F752-9038-BDF8-A4B5A7CBF855}"/>
              </a:ext>
            </a:extLst>
          </p:cNvPr>
          <p:cNvPicPr>
            <a:picLocks noChangeAspect="1"/>
          </p:cNvPicPr>
          <p:nvPr/>
        </p:nvPicPr>
        <p:blipFill>
          <a:blip r:embed="rId2"/>
          <a:stretch>
            <a:fillRect/>
          </a:stretch>
        </p:blipFill>
        <p:spPr>
          <a:xfrm>
            <a:off x="432714" y="4674297"/>
            <a:ext cx="3521060" cy="1801702"/>
          </a:xfrm>
          <a:prstGeom prst="rect">
            <a:avLst/>
          </a:prstGeom>
        </p:spPr>
      </p:pic>
      <p:pic>
        <p:nvPicPr>
          <p:cNvPr id="7" name="Picture 6">
            <a:extLst>
              <a:ext uri="{FF2B5EF4-FFF2-40B4-BE49-F238E27FC236}">
                <a16:creationId xmlns:a16="http://schemas.microsoft.com/office/drawing/2014/main" id="{D2C2D84F-1E97-C73D-BCB8-5FD24F8AD7BB}"/>
              </a:ext>
            </a:extLst>
          </p:cNvPr>
          <p:cNvPicPr>
            <a:picLocks noChangeAspect="1"/>
          </p:cNvPicPr>
          <p:nvPr/>
        </p:nvPicPr>
        <p:blipFill>
          <a:blip r:embed="rId3"/>
          <a:stretch>
            <a:fillRect/>
          </a:stretch>
        </p:blipFill>
        <p:spPr>
          <a:xfrm>
            <a:off x="4092755" y="4562764"/>
            <a:ext cx="3417455" cy="1874983"/>
          </a:xfrm>
          <a:prstGeom prst="rect">
            <a:avLst/>
          </a:prstGeom>
        </p:spPr>
      </p:pic>
      <p:pic>
        <p:nvPicPr>
          <p:cNvPr id="8" name="Picture 7">
            <a:extLst>
              <a:ext uri="{FF2B5EF4-FFF2-40B4-BE49-F238E27FC236}">
                <a16:creationId xmlns:a16="http://schemas.microsoft.com/office/drawing/2014/main" id="{F458409B-15CF-B61F-EC81-C90FA93C51C4}"/>
              </a:ext>
            </a:extLst>
          </p:cNvPr>
          <p:cNvPicPr>
            <a:picLocks noChangeAspect="1"/>
          </p:cNvPicPr>
          <p:nvPr/>
        </p:nvPicPr>
        <p:blipFill>
          <a:blip r:embed="rId4"/>
          <a:stretch>
            <a:fillRect/>
          </a:stretch>
        </p:blipFill>
        <p:spPr>
          <a:xfrm>
            <a:off x="7643004" y="4606506"/>
            <a:ext cx="4387378" cy="1673524"/>
          </a:xfrm>
          <a:prstGeom prst="rect">
            <a:avLst/>
          </a:prstGeom>
        </p:spPr>
      </p:pic>
    </p:spTree>
    <p:extLst>
      <p:ext uri="{BB962C8B-B14F-4D97-AF65-F5344CB8AC3E}">
        <p14:creationId xmlns:p14="http://schemas.microsoft.com/office/powerpoint/2010/main" val="18927561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F4362-A21B-6B97-E096-91E7F27055DB}"/>
              </a:ext>
            </a:extLst>
          </p:cNvPr>
          <p:cNvSpPr>
            <a:spLocks noGrp="1"/>
          </p:cNvSpPr>
          <p:nvPr>
            <p:ph type="title"/>
          </p:nvPr>
        </p:nvSpPr>
        <p:spPr>
          <a:xfrm>
            <a:off x="838200" y="365126"/>
            <a:ext cx="10515600" cy="652792"/>
          </a:xfrm>
        </p:spPr>
        <p:txBody>
          <a:bodyPr/>
          <a:lstStyle/>
          <a:p>
            <a:pPr algn="ctr"/>
            <a:r>
              <a:rPr lang="en-US" sz="4000" b="1" dirty="0">
                <a:solidFill>
                  <a:srgbClr val="7030A0"/>
                </a:solidFill>
              </a:rPr>
              <a:t>More Power Loss in Middle Conductor</a:t>
            </a:r>
          </a:p>
        </p:txBody>
      </p:sp>
      <p:pic>
        <p:nvPicPr>
          <p:cNvPr id="7" name="Picture 6">
            <a:extLst>
              <a:ext uri="{FF2B5EF4-FFF2-40B4-BE49-F238E27FC236}">
                <a16:creationId xmlns:a16="http://schemas.microsoft.com/office/drawing/2014/main" id="{CBCDC4D8-3805-FA1C-7170-F13AA3B9DF6F}"/>
              </a:ext>
            </a:extLst>
          </p:cNvPr>
          <p:cNvPicPr>
            <a:picLocks noChangeAspect="1"/>
          </p:cNvPicPr>
          <p:nvPr/>
        </p:nvPicPr>
        <p:blipFill>
          <a:blip r:embed="rId2"/>
          <a:stretch>
            <a:fillRect/>
          </a:stretch>
        </p:blipFill>
        <p:spPr>
          <a:xfrm>
            <a:off x="114322" y="4599708"/>
            <a:ext cx="5353607" cy="2119141"/>
          </a:xfrm>
          <a:prstGeom prst="rect">
            <a:avLst/>
          </a:prstGeom>
        </p:spPr>
      </p:pic>
      <p:sp>
        <p:nvSpPr>
          <p:cNvPr id="10" name="TextBox 9">
            <a:extLst>
              <a:ext uri="{FF2B5EF4-FFF2-40B4-BE49-F238E27FC236}">
                <a16:creationId xmlns:a16="http://schemas.microsoft.com/office/drawing/2014/main" id="{A0170C0B-0A69-A27B-7FD8-4797A643644A}"/>
              </a:ext>
            </a:extLst>
          </p:cNvPr>
          <p:cNvSpPr txBox="1"/>
          <p:nvPr/>
        </p:nvSpPr>
        <p:spPr>
          <a:xfrm>
            <a:off x="224287" y="957532"/>
            <a:ext cx="11967713" cy="3416320"/>
          </a:xfrm>
          <a:prstGeom prst="rect">
            <a:avLst/>
          </a:prstGeom>
          <a:noFill/>
        </p:spPr>
        <p:txBody>
          <a:bodyPr wrap="square" rtlCol="0">
            <a:spAutoFit/>
          </a:bodyPr>
          <a:lstStyle/>
          <a:p>
            <a:pPr algn="just"/>
            <a:r>
              <a:rPr lang="en-US" sz="2400" dirty="0"/>
              <a:t>More Power Loss in a </a:t>
            </a:r>
            <a:r>
              <a:rPr lang="en-US" sz="2400" dirty="0">
                <a:solidFill>
                  <a:schemeClr val="accent2"/>
                </a:solidFill>
              </a:rPr>
              <a:t>Middle Conductor</a:t>
            </a:r>
            <a:r>
              <a:rPr lang="en-US" sz="2400" dirty="0"/>
              <a:t>, due to </a:t>
            </a:r>
            <a:r>
              <a:rPr lang="en-US" sz="2400" dirty="0">
                <a:solidFill>
                  <a:schemeClr val="accent1"/>
                </a:solidFill>
              </a:rPr>
              <a:t>large flux linkage </a:t>
            </a:r>
            <a:r>
              <a:rPr lang="en-US" sz="2400" dirty="0"/>
              <a:t>and resistance will greater than other two conductor.</a:t>
            </a:r>
          </a:p>
          <a:p>
            <a:pPr algn="just"/>
            <a:endParaRPr lang="en-US" sz="2400" dirty="0"/>
          </a:p>
          <a:p>
            <a:pPr algn="just"/>
            <a:r>
              <a:rPr lang="en-US" sz="2400" dirty="0"/>
              <a:t>As a result, at receiving end </a:t>
            </a:r>
            <a:r>
              <a:rPr lang="en-US" sz="2400" dirty="0">
                <a:solidFill>
                  <a:schemeClr val="accent2"/>
                </a:solidFill>
              </a:rPr>
              <a:t>unequal voltage will </a:t>
            </a:r>
            <a:r>
              <a:rPr lang="en-US" sz="2400" dirty="0"/>
              <a:t>transmit.</a:t>
            </a:r>
          </a:p>
          <a:p>
            <a:pPr algn="just"/>
            <a:endParaRPr lang="en-US" sz="2400" dirty="0"/>
          </a:p>
          <a:p>
            <a:pPr algn="just"/>
            <a:r>
              <a:rPr lang="en-US" sz="2400" dirty="0"/>
              <a:t>To resolve this issue and transmit the equal voltage from each phase we us ethe Transpose Conductor Technique.</a:t>
            </a:r>
          </a:p>
          <a:p>
            <a:pPr algn="just"/>
            <a:endParaRPr lang="en-US" sz="2400" dirty="0"/>
          </a:p>
          <a:p>
            <a:pPr algn="just"/>
            <a:r>
              <a:rPr lang="en-US" sz="2400" dirty="0"/>
              <a:t>Main disadvantage is to increase the overall cost of the Conductor.</a:t>
            </a:r>
          </a:p>
        </p:txBody>
      </p:sp>
      <p:pic>
        <p:nvPicPr>
          <p:cNvPr id="16" name="Picture 15">
            <a:extLst>
              <a:ext uri="{FF2B5EF4-FFF2-40B4-BE49-F238E27FC236}">
                <a16:creationId xmlns:a16="http://schemas.microsoft.com/office/drawing/2014/main" id="{1E95176C-2DB0-E134-3B45-961B124BEC35}"/>
              </a:ext>
            </a:extLst>
          </p:cNvPr>
          <p:cNvPicPr>
            <a:picLocks noChangeAspect="1"/>
          </p:cNvPicPr>
          <p:nvPr/>
        </p:nvPicPr>
        <p:blipFill>
          <a:blip r:embed="rId3"/>
          <a:stretch>
            <a:fillRect/>
          </a:stretch>
        </p:blipFill>
        <p:spPr>
          <a:xfrm>
            <a:off x="6206837" y="4830618"/>
            <a:ext cx="5883707" cy="1942954"/>
          </a:xfrm>
          <a:prstGeom prst="rect">
            <a:avLst/>
          </a:prstGeom>
        </p:spPr>
      </p:pic>
    </p:spTree>
    <p:extLst>
      <p:ext uri="{BB962C8B-B14F-4D97-AF65-F5344CB8AC3E}">
        <p14:creationId xmlns:p14="http://schemas.microsoft.com/office/powerpoint/2010/main" val="11284290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AA0B48-BCC5-0C31-09DE-EC35E25C239D}"/>
              </a:ext>
            </a:extLst>
          </p:cNvPr>
          <p:cNvPicPr>
            <a:picLocks noChangeAspect="1"/>
          </p:cNvPicPr>
          <p:nvPr/>
        </p:nvPicPr>
        <p:blipFill>
          <a:blip r:embed="rId2"/>
          <a:stretch>
            <a:fillRect/>
          </a:stretch>
        </p:blipFill>
        <p:spPr>
          <a:xfrm>
            <a:off x="119962" y="610411"/>
            <a:ext cx="4357148" cy="2947980"/>
          </a:xfrm>
          <a:prstGeom prst="rect">
            <a:avLst/>
          </a:prstGeom>
        </p:spPr>
      </p:pic>
      <p:pic>
        <p:nvPicPr>
          <p:cNvPr id="7" name="Picture 6">
            <a:extLst>
              <a:ext uri="{FF2B5EF4-FFF2-40B4-BE49-F238E27FC236}">
                <a16:creationId xmlns:a16="http://schemas.microsoft.com/office/drawing/2014/main" id="{0A3C1676-7CAA-33D5-6E62-DC28482B93D7}"/>
              </a:ext>
            </a:extLst>
          </p:cNvPr>
          <p:cNvPicPr>
            <a:picLocks noChangeAspect="1"/>
          </p:cNvPicPr>
          <p:nvPr/>
        </p:nvPicPr>
        <p:blipFill>
          <a:blip r:embed="rId3"/>
          <a:stretch>
            <a:fillRect/>
          </a:stretch>
        </p:blipFill>
        <p:spPr>
          <a:xfrm>
            <a:off x="4528869" y="586597"/>
            <a:ext cx="4347713" cy="2441275"/>
          </a:xfrm>
          <a:prstGeom prst="rect">
            <a:avLst/>
          </a:prstGeom>
        </p:spPr>
      </p:pic>
      <p:pic>
        <p:nvPicPr>
          <p:cNvPr id="9" name="Picture 8">
            <a:extLst>
              <a:ext uri="{FF2B5EF4-FFF2-40B4-BE49-F238E27FC236}">
                <a16:creationId xmlns:a16="http://schemas.microsoft.com/office/drawing/2014/main" id="{F647EA6F-6E11-D99C-42CF-59AF92D40454}"/>
              </a:ext>
            </a:extLst>
          </p:cNvPr>
          <p:cNvPicPr>
            <a:picLocks noChangeAspect="1"/>
          </p:cNvPicPr>
          <p:nvPr/>
        </p:nvPicPr>
        <p:blipFill>
          <a:blip r:embed="rId4"/>
          <a:stretch>
            <a:fillRect/>
          </a:stretch>
        </p:blipFill>
        <p:spPr>
          <a:xfrm>
            <a:off x="129396" y="3554083"/>
            <a:ext cx="4356340" cy="2065387"/>
          </a:xfrm>
          <a:prstGeom prst="rect">
            <a:avLst/>
          </a:prstGeom>
        </p:spPr>
      </p:pic>
      <p:pic>
        <p:nvPicPr>
          <p:cNvPr id="11" name="Picture 10">
            <a:extLst>
              <a:ext uri="{FF2B5EF4-FFF2-40B4-BE49-F238E27FC236}">
                <a16:creationId xmlns:a16="http://schemas.microsoft.com/office/drawing/2014/main" id="{DF9081E3-2D98-7FF4-F50E-6E342E42DF30}"/>
              </a:ext>
            </a:extLst>
          </p:cNvPr>
          <p:cNvPicPr>
            <a:picLocks noChangeAspect="1"/>
          </p:cNvPicPr>
          <p:nvPr/>
        </p:nvPicPr>
        <p:blipFill>
          <a:blip r:embed="rId5"/>
          <a:stretch>
            <a:fillRect/>
          </a:stretch>
        </p:blipFill>
        <p:spPr>
          <a:xfrm>
            <a:off x="4485736" y="3546318"/>
            <a:ext cx="4128719" cy="2078106"/>
          </a:xfrm>
          <a:prstGeom prst="rect">
            <a:avLst/>
          </a:prstGeom>
        </p:spPr>
      </p:pic>
      <p:pic>
        <p:nvPicPr>
          <p:cNvPr id="13" name="Picture 12">
            <a:extLst>
              <a:ext uri="{FF2B5EF4-FFF2-40B4-BE49-F238E27FC236}">
                <a16:creationId xmlns:a16="http://schemas.microsoft.com/office/drawing/2014/main" id="{CA9672B7-B0B7-3C6E-3E79-7F151C3992FD}"/>
              </a:ext>
            </a:extLst>
          </p:cNvPr>
          <p:cNvPicPr>
            <a:picLocks noChangeAspect="1"/>
          </p:cNvPicPr>
          <p:nvPr/>
        </p:nvPicPr>
        <p:blipFill>
          <a:blip r:embed="rId6"/>
          <a:stretch>
            <a:fillRect/>
          </a:stretch>
        </p:blipFill>
        <p:spPr>
          <a:xfrm>
            <a:off x="8859329" y="2087592"/>
            <a:ext cx="3114136" cy="2769080"/>
          </a:xfrm>
          <a:prstGeom prst="rect">
            <a:avLst/>
          </a:prstGeom>
        </p:spPr>
      </p:pic>
    </p:spTree>
    <p:extLst>
      <p:ext uri="{BB962C8B-B14F-4D97-AF65-F5344CB8AC3E}">
        <p14:creationId xmlns:p14="http://schemas.microsoft.com/office/powerpoint/2010/main" val="40695535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D9AF23-B822-FCDB-A436-03FA0CC092E6}"/>
              </a:ext>
            </a:extLst>
          </p:cNvPr>
          <p:cNvPicPr>
            <a:picLocks noChangeAspect="1"/>
          </p:cNvPicPr>
          <p:nvPr/>
        </p:nvPicPr>
        <p:blipFill>
          <a:blip r:embed="rId2"/>
          <a:stretch>
            <a:fillRect/>
          </a:stretch>
        </p:blipFill>
        <p:spPr>
          <a:xfrm>
            <a:off x="2114550" y="633412"/>
            <a:ext cx="7962900" cy="5591175"/>
          </a:xfrm>
          <a:prstGeom prst="rect">
            <a:avLst/>
          </a:prstGeom>
        </p:spPr>
      </p:pic>
    </p:spTree>
    <p:extLst>
      <p:ext uri="{BB962C8B-B14F-4D97-AF65-F5344CB8AC3E}">
        <p14:creationId xmlns:p14="http://schemas.microsoft.com/office/powerpoint/2010/main" val="39028764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98F6B-B8A5-CB26-4AB6-45B339B7D41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60E3AF7-8880-5FD0-14B2-149BC5AB2D25}"/>
              </a:ext>
            </a:extLst>
          </p:cNvPr>
          <p:cNvSpPr>
            <a:spLocks noGrp="1"/>
          </p:cNvSpPr>
          <p:nvPr>
            <p:ph idx="1"/>
          </p:nvPr>
        </p:nvSpPr>
        <p:spPr/>
        <p:txBody>
          <a:bodyPr/>
          <a:lstStyle/>
          <a:p>
            <a:r>
              <a:rPr lang="en-US" dirty="0">
                <a:hlinkClick r:id="rId2"/>
              </a:rPr>
              <a:t>https://www.youtube.com/watch?v=BE8_DehnbPc&amp;list=PPSV</a:t>
            </a:r>
            <a:r>
              <a:rPr lang="en-US" dirty="0"/>
              <a:t> </a:t>
            </a:r>
          </a:p>
          <a:p>
            <a:r>
              <a:rPr lang="en-US" dirty="0">
                <a:hlinkClick r:id="rId3"/>
              </a:rPr>
              <a:t>https://www.youtube.com/watch?v=NsL56gvWXC4</a:t>
            </a:r>
            <a:r>
              <a:rPr lang="en-US" dirty="0"/>
              <a:t> </a:t>
            </a:r>
          </a:p>
          <a:p>
            <a:r>
              <a:rPr lang="en-US" dirty="0">
                <a:hlinkClick r:id="rId4"/>
              </a:rPr>
              <a:t>https://www.youtube.com/watch?v=lihwb4PRQAs</a:t>
            </a:r>
            <a:r>
              <a:rPr lang="en-US" dirty="0"/>
              <a:t> </a:t>
            </a:r>
          </a:p>
          <a:p>
            <a:r>
              <a:rPr lang="en-US" dirty="0">
                <a:hlinkClick r:id="rId5"/>
              </a:rPr>
              <a:t>https://www.youtube.com/watch?v=GmsRQzVfEZQ</a:t>
            </a:r>
            <a:r>
              <a:rPr lang="en-US" dirty="0"/>
              <a:t> </a:t>
            </a:r>
          </a:p>
        </p:txBody>
      </p:sp>
    </p:spTree>
    <p:extLst>
      <p:ext uri="{BB962C8B-B14F-4D97-AF65-F5344CB8AC3E}">
        <p14:creationId xmlns:p14="http://schemas.microsoft.com/office/powerpoint/2010/main" val="33379570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25F4F54-50DE-122C-9EB4-9F2243A475E1}"/>
              </a:ext>
            </a:extLst>
          </p:cNvPr>
          <p:cNvPicPr>
            <a:picLocks noChangeAspect="1"/>
          </p:cNvPicPr>
          <p:nvPr/>
        </p:nvPicPr>
        <p:blipFill>
          <a:blip r:embed="rId2"/>
          <a:stretch>
            <a:fillRect/>
          </a:stretch>
        </p:blipFill>
        <p:spPr>
          <a:xfrm>
            <a:off x="2390775" y="1152525"/>
            <a:ext cx="7410450" cy="4552950"/>
          </a:xfrm>
          <a:prstGeom prst="rect">
            <a:avLst/>
          </a:prstGeom>
        </p:spPr>
      </p:pic>
    </p:spTree>
    <p:extLst>
      <p:ext uri="{BB962C8B-B14F-4D97-AF65-F5344CB8AC3E}">
        <p14:creationId xmlns:p14="http://schemas.microsoft.com/office/powerpoint/2010/main" val="1520047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D69D6-6476-E859-BEA4-D4DD89617EFA}"/>
              </a:ext>
            </a:extLst>
          </p:cNvPr>
          <p:cNvSpPr>
            <a:spLocks noGrp="1"/>
          </p:cNvSpPr>
          <p:nvPr>
            <p:ph type="title"/>
          </p:nvPr>
        </p:nvSpPr>
        <p:spPr/>
        <p:txBody>
          <a:bodyPr/>
          <a:lstStyle/>
          <a:p>
            <a:r>
              <a:rPr lang="en-US" b="1" i="0" dirty="0">
                <a:effectLst/>
                <a:latin typeface="palatino linotype" panose="02040502050505030304" pitchFamily="18" charset="0"/>
              </a:rPr>
              <a:t>Long Transmission Line</a:t>
            </a:r>
            <a:br>
              <a:rPr lang="en-US" b="1" i="0" dirty="0">
                <a:effectLst/>
                <a:latin typeface="palatino linotype" panose="02040502050505030304" pitchFamily="18" charset="0"/>
              </a:rPr>
            </a:br>
            <a:endParaRPr lang="en-US" dirty="0"/>
          </a:p>
        </p:txBody>
      </p:sp>
      <p:sp>
        <p:nvSpPr>
          <p:cNvPr id="3" name="Content Placeholder 2">
            <a:extLst>
              <a:ext uri="{FF2B5EF4-FFF2-40B4-BE49-F238E27FC236}">
                <a16:creationId xmlns:a16="http://schemas.microsoft.com/office/drawing/2014/main" id="{F9D8313D-FA51-2630-EE91-1CB88D55831B}"/>
              </a:ext>
            </a:extLst>
          </p:cNvPr>
          <p:cNvSpPr>
            <a:spLocks noGrp="1"/>
          </p:cNvSpPr>
          <p:nvPr>
            <p:ph idx="1"/>
          </p:nvPr>
        </p:nvSpPr>
        <p:spPr/>
        <p:txBody>
          <a:bodyPr/>
          <a:lstStyle/>
          <a:p>
            <a:pPr algn="l"/>
            <a:r>
              <a:rPr lang="en-US" b="0" i="0" dirty="0">
                <a:effectLst/>
                <a:latin typeface="palatino linotype" panose="02040502050505030304" pitchFamily="18" charset="0"/>
              </a:rPr>
              <a:t>A </a:t>
            </a:r>
            <a:r>
              <a:rPr lang="en-US" b="0" i="0" u="none" strike="noStrike" dirty="0">
                <a:solidFill>
                  <a:srgbClr val="BE9E5F"/>
                </a:solidFill>
                <a:effectLst/>
                <a:latin typeface="palatino linotype" panose="02040502050505030304" pitchFamily="18" charset="0"/>
                <a:hlinkClick r:id="rId2"/>
              </a:rPr>
              <a:t>long transmission line</a:t>
            </a:r>
            <a:r>
              <a:rPr lang="en-US" b="0" i="0" dirty="0">
                <a:effectLst/>
                <a:latin typeface="palatino linotype" panose="02040502050505030304" pitchFamily="18" charset="0"/>
              </a:rPr>
              <a:t> is classified as a transmission line with:</a:t>
            </a:r>
          </a:p>
          <a:p>
            <a:pPr algn="l">
              <a:buFont typeface="Arial" panose="020B0604020202020204" pitchFamily="34" charset="0"/>
              <a:buChar char="•"/>
            </a:pPr>
            <a:r>
              <a:rPr lang="en-US" b="0" i="0" dirty="0">
                <a:effectLst/>
                <a:latin typeface="palatino linotype" panose="02040502050505030304" pitchFamily="18" charset="0"/>
              </a:rPr>
              <a:t>A length more than 250 km (150 miles)</a:t>
            </a:r>
          </a:p>
          <a:p>
            <a:pPr algn="l">
              <a:buFont typeface="Arial" panose="020B0604020202020204" pitchFamily="34" charset="0"/>
              <a:buChar char="•"/>
            </a:pPr>
            <a:r>
              <a:rPr lang="en-US" b="0" i="0" dirty="0">
                <a:effectLst/>
                <a:latin typeface="palatino linotype" panose="02040502050505030304" pitchFamily="18" charset="0"/>
              </a:rPr>
              <a:t>Voltage level is above 133 kV</a:t>
            </a:r>
          </a:p>
          <a:p>
            <a:pPr algn="l">
              <a:buFont typeface="Arial" panose="020B0604020202020204" pitchFamily="34" charset="0"/>
              <a:buChar char="•"/>
            </a:pPr>
            <a:r>
              <a:rPr lang="en-US" b="0" i="0" dirty="0">
                <a:effectLst/>
                <a:latin typeface="palatino linotype" panose="02040502050505030304" pitchFamily="18" charset="0"/>
              </a:rPr>
              <a:t>Line constants are considered as distributed over the length of the line.</a:t>
            </a:r>
          </a:p>
          <a:p>
            <a:endParaRPr lang="en-US" dirty="0"/>
          </a:p>
        </p:txBody>
      </p:sp>
    </p:spTree>
    <p:extLst>
      <p:ext uri="{BB962C8B-B14F-4D97-AF65-F5344CB8AC3E}">
        <p14:creationId xmlns:p14="http://schemas.microsoft.com/office/powerpoint/2010/main" val="3588602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6F31A-8226-07CD-DE05-9D9B2570DAE0}"/>
              </a:ext>
            </a:extLst>
          </p:cNvPr>
          <p:cNvSpPr>
            <a:spLocks noGrp="1"/>
          </p:cNvSpPr>
          <p:nvPr>
            <p:ph type="title"/>
          </p:nvPr>
        </p:nvSpPr>
        <p:spPr/>
        <p:txBody>
          <a:bodyPr/>
          <a:lstStyle/>
          <a:p>
            <a:r>
              <a:rPr lang="en-US" b="1" i="0" dirty="0">
                <a:effectLst/>
                <a:latin typeface="palatino linotype" panose="02040502050505030304" pitchFamily="18" charset="0"/>
              </a:rPr>
              <a:t>Efficiency of Transmission Line</a:t>
            </a:r>
            <a:br>
              <a:rPr lang="en-US" b="1" i="0" dirty="0">
                <a:effectLst/>
                <a:latin typeface="palatino linotype" panose="02040502050505030304" pitchFamily="18" charset="0"/>
              </a:rPr>
            </a:br>
            <a:endParaRPr lang="en-US" dirty="0"/>
          </a:p>
        </p:txBody>
      </p:sp>
      <p:sp>
        <p:nvSpPr>
          <p:cNvPr id="6" name="TextBox 5">
            <a:extLst>
              <a:ext uri="{FF2B5EF4-FFF2-40B4-BE49-F238E27FC236}">
                <a16:creationId xmlns:a16="http://schemas.microsoft.com/office/drawing/2014/main" id="{96C282B6-D786-7B36-E680-18E13D306972}"/>
              </a:ext>
            </a:extLst>
          </p:cNvPr>
          <p:cNvSpPr txBox="1"/>
          <p:nvPr/>
        </p:nvSpPr>
        <p:spPr>
          <a:xfrm>
            <a:off x="629728" y="1544128"/>
            <a:ext cx="10653623" cy="646331"/>
          </a:xfrm>
          <a:prstGeom prst="rect">
            <a:avLst/>
          </a:prstGeom>
          <a:noFill/>
        </p:spPr>
        <p:txBody>
          <a:bodyPr wrap="square" rtlCol="0">
            <a:spAutoFit/>
          </a:bodyPr>
          <a:lstStyle/>
          <a:p>
            <a:r>
              <a:rPr lang="en-US" b="0" i="0" dirty="0">
                <a:effectLst/>
                <a:latin typeface="palatino linotype" panose="02040502050505030304" pitchFamily="18" charset="0"/>
              </a:rPr>
              <a:t>Transmission efficiency is defined as the ration of receiving end power P</a:t>
            </a:r>
            <a:r>
              <a:rPr lang="en-US" b="0" i="0" baseline="-25000" dirty="0">
                <a:effectLst/>
                <a:latin typeface="palatino linotype" panose="02040502050505030304" pitchFamily="18" charset="0"/>
              </a:rPr>
              <a:t>R</a:t>
            </a:r>
            <a:r>
              <a:rPr lang="en-US" b="0" i="0" dirty="0">
                <a:effectLst/>
                <a:latin typeface="palatino linotype" panose="02040502050505030304" pitchFamily="18" charset="0"/>
              </a:rPr>
              <a:t> to the sending end power P</a:t>
            </a:r>
            <a:r>
              <a:rPr lang="en-US" b="0" i="0" baseline="-25000" dirty="0">
                <a:effectLst/>
                <a:latin typeface="palatino linotype" panose="02040502050505030304" pitchFamily="18" charset="0"/>
              </a:rPr>
              <a:t>S</a:t>
            </a:r>
            <a:r>
              <a:rPr lang="en-US" b="0" i="0" dirty="0">
                <a:effectLst/>
                <a:latin typeface="palatino linotype" panose="02040502050505030304" pitchFamily="18" charset="0"/>
              </a:rPr>
              <a:t> and it is expressed in percentage value.</a:t>
            </a:r>
            <a:endParaRPr lang="en-US" dirty="0"/>
          </a:p>
        </p:txBody>
      </p:sp>
      <p:pic>
        <p:nvPicPr>
          <p:cNvPr id="8" name="Picture 7">
            <a:extLst>
              <a:ext uri="{FF2B5EF4-FFF2-40B4-BE49-F238E27FC236}">
                <a16:creationId xmlns:a16="http://schemas.microsoft.com/office/drawing/2014/main" id="{3810E743-17F9-A8A8-5690-157DA329A9BE}"/>
              </a:ext>
            </a:extLst>
          </p:cNvPr>
          <p:cNvPicPr>
            <a:picLocks noChangeAspect="1"/>
          </p:cNvPicPr>
          <p:nvPr/>
        </p:nvPicPr>
        <p:blipFill>
          <a:blip r:embed="rId2"/>
          <a:stretch>
            <a:fillRect/>
          </a:stretch>
        </p:blipFill>
        <p:spPr>
          <a:xfrm>
            <a:off x="2412341" y="3349475"/>
            <a:ext cx="6038850" cy="2143125"/>
          </a:xfrm>
          <a:prstGeom prst="rect">
            <a:avLst/>
          </a:prstGeom>
        </p:spPr>
      </p:pic>
    </p:spTree>
    <p:extLst>
      <p:ext uri="{BB962C8B-B14F-4D97-AF65-F5344CB8AC3E}">
        <p14:creationId xmlns:p14="http://schemas.microsoft.com/office/powerpoint/2010/main" val="3651145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7B0581-192F-E5E8-C5B8-D8B47325764C}"/>
              </a:ext>
            </a:extLst>
          </p:cNvPr>
          <p:cNvPicPr>
            <a:picLocks noChangeAspect="1"/>
          </p:cNvPicPr>
          <p:nvPr/>
        </p:nvPicPr>
        <p:blipFill>
          <a:blip r:embed="rId2"/>
          <a:stretch>
            <a:fillRect/>
          </a:stretch>
        </p:blipFill>
        <p:spPr>
          <a:xfrm>
            <a:off x="265982" y="271913"/>
            <a:ext cx="5582728" cy="1889787"/>
          </a:xfrm>
          <a:prstGeom prst="rect">
            <a:avLst/>
          </a:prstGeom>
        </p:spPr>
      </p:pic>
      <p:pic>
        <p:nvPicPr>
          <p:cNvPr id="7" name="Picture 6">
            <a:extLst>
              <a:ext uri="{FF2B5EF4-FFF2-40B4-BE49-F238E27FC236}">
                <a16:creationId xmlns:a16="http://schemas.microsoft.com/office/drawing/2014/main" id="{65F42604-F6F4-3FE7-EEA9-C81F1DC09400}"/>
              </a:ext>
            </a:extLst>
          </p:cNvPr>
          <p:cNvPicPr>
            <a:picLocks noChangeAspect="1"/>
          </p:cNvPicPr>
          <p:nvPr/>
        </p:nvPicPr>
        <p:blipFill>
          <a:blip r:embed="rId3"/>
          <a:stretch>
            <a:fillRect/>
          </a:stretch>
        </p:blipFill>
        <p:spPr>
          <a:xfrm>
            <a:off x="589022" y="2605176"/>
            <a:ext cx="4302155" cy="1712523"/>
          </a:xfrm>
          <a:prstGeom prst="rect">
            <a:avLst/>
          </a:prstGeom>
        </p:spPr>
      </p:pic>
      <p:pic>
        <p:nvPicPr>
          <p:cNvPr id="9" name="Picture 8">
            <a:extLst>
              <a:ext uri="{FF2B5EF4-FFF2-40B4-BE49-F238E27FC236}">
                <a16:creationId xmlns:a16="http://schemas.microsoft.com/office/drawing/2014/main" id="{1E948D4B-79AB-4C17-7CA5-929D59FCD2C4}"/>
              </a:ext>
            </a:extLst>
          </p:cNvPr>
          <p:cNvPicPr>
            <a:picLocks noChangeAspect="1"/>
          </p:cNvPicPr>
          <p:nvPr/>
        </p:nvPicPr>
        <p:blipFill>
          <a:blip r:embed="rId4"/>
          <a:stretch>
            <a:fillRect/>
          </a:stretch>
        </p:blipFill>
        <p:spPr>
          <a:xfrm>
            <a:off x="5995562" y="2458529"/>
            <a:ext cx="5928480" cy="3781514"/>
          </a:xfrm>
          <a:prstGeom prst="rect">
            <a:avLst/>
          </a:prstGeom>
        </p:spPr>
      </p:pic>
      <p:pic>
        <p:nvPicPr>
          <p:cNvPr id="3" name="Picture 2">
            <a:extLst>
              <a:ext uri="{FF2B5EF4-FFF2-40B4-BE49-F238E27FC236}">
                <a16:creationId xmlns:a16="http://schemas.microsoft.com/office/drawing/2014/main" id="{58111FF7-808E-E87F-D97A-E0470C10962B}"/>
              </a:ext>
            </a:extLst>
          </p:cNvPr>
          <p:cNvPicPr>
            <a:picLocks noChangeAspect="1"/>
          </p:cNvPicPr>
          <p:nvPr/>
        </p:nvPicPr>
        <p:blipFill>
          <a:blip r:embed="rId5"/>
          <a:stretch>
            <a:fillRect/>
          </a:stretch>
        </p:blipFill>
        <p:spPr>
          <a:xfrm>
            <a:off x="431321" y="4433455"/>
            <a:ext cx="4999662" cy="2212568"/>
          </a:xfrm>
          <a:prstGeom prst="rect">
            <a:avLst/>
          </a:prstGeom>
        </p:spPr>
      </p:pic>
    </p:spTree>
    <p:extLst>
      <p:ext uri="{BB962C8B-B14F-4D97-AF65-F5344CB8AC3E}">
        <p14:creationId xmlns:p14="http://schemas.microsoft.com/office/powerpoint/2010/main" val="3801934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13D1BB-442E-36B0-1AE3-D4125BADF821}"/>
              </a:ext>
            </a:extLst>
          </p:cNvPr>
          <p:cNvPicPr>
            <a:picLocks noChangeAspect="1"/>
          </p:cNvPicPr>
          <p:nvPr/>
        </p:nvPicPr>
        <p:blipFill>
          <a:blip r:embed="rId2"/>
          <a:stretch>
            <a:fillRect/>
          </a:stretch>
        </p:blipFill>
        <p:spPr>
          <a:xfrm>
            <a:off x="8331200" y="0"/>
            <a:ext cx="3729758" cy="2408815"/>
          </a:xfrm>
          <a:prstGeom prst="rect">
            <a:avLst/>
          </a:prstGeom>
        </p:spPr>
      </p:pic>
      <p:pic>
        <p:nvPicPr>
          <p:cNvPr id="7" name="Picture 6">
            <a:extLst>
              <a:ext uri="{FF2B5EF4-FFF2-40B4-BE49-F238E27FC236}">
                <a16:creationId xmlns:a16="http://schemas.microsoft.com/office/drawing/2014/main" id="{04D7E9BA-82C8-F89B-DBE8-AEAD623A9D5D}"/>
              </a:ext>
            </a:extLst>
          </p:cNvPr>
          <p:cNvPicPr>
            <a:picLocks noChangeAspect="1"/>
          </p:cNvPicPr>
          <p:nvPr/>
        </p:nvPicPr>
        <p:blipFill>
          <a:blip r:embed="rId3"/>
          <a:stretch>
            <a:fillRect/>
          </a:stretch>
        </p:blipFill>
        <p:spPr>
          <a:xfrm>
            <a:off x="212580" y="150380"/>
            <a:ext cx="7629093" cy="4024456"/>
          </a:xfrm>
          <a:prstGeom prst="rect">
            <a:avLst/>
          </a:prstGeom>
        </p:spPr>
      </p:pic>
      <p:pic>
        <p:nvPicPr>
          <p:cNvPr id="11" name="Picture 10">
            <a:extLst>
              <a:ext uri="{FF2B5EF4-FFF2-40B4-BE49-F238E27FC236}">
                <a16:creationId xmlns:a16="http://schemas.microsoft.com/office/drawing/2014/main" id="{4CC3DD9E-DEAB-1F17-E49D-9EBDBDD86E3C}"/>
              </a:ext>
            </a:extLst>
          </p:cNvPr>
          <p:cNvPicPr>
            <a:picLocks noChangeAspect="1"/>
          </p:cNvPicPr>
          <p:nvPr/>
        </p:nvPicPr>
        <p:blipFill>
          <a:blip r:embed="rId4"/>
          <a:stretch>
            <a:fillRect/>
          </a:stretch>
        </p:blipFill>
        <p:spPr>
          <a:xfrm>
            <a:off x="6862618" y="2955637"/>
            <a:ext cx="5079999" cy="3031260"/>
          </a:xfrm>
          <a:prstGeom prst="rect">
            <a:avLst/>
          </a:prstGeom>
        </p:spPr>
      </p:pic>
      <p:pic>
        <p:nvPicPr>
          <p:cNvPr id="13" name="Picture 12">
            <a:extLst>
              <a:ext uri="{FF2B5EF4-FFF2-40B4-BE49-F238E27FC236}">
                <a16:creationId xmlns:a16="http://schemas.microsoft.com/office/drawing/2014/main" id="{4B373C6B-E48C-A8D7-06E5-5FAEF7FFAE18}"/>
              </a:ext>
            </a:extLst>
          </p:cNvPr>
          <p:cNvPicPr>
            <a:picLocks noChangeAspect="1"/>
          </p:cNvPicPr>
          <p:nvPr/>
        </p:nvPicPr>
        <p:blipFill>
          <a:blip r:embed="rId5"/>
          <a:stretch>
            <a:fillRect/>
          </a:stretch>
        </p:blipFill>
        <p:spPr>
          <a:xfrm>
            <a:off x="246928" y="3985780"/>
            <a:ext cx="7179109" cy="2872220"/>
          </a:xfrm>
          <a:prstGeom prst="rect">
            <a:avLst/>
          </a:prstGeom>
        </p:spPr>
      </p:pic>
    </p:spTree>
    <p:extLst>
      <p:ext uri="{BB962C8B-B14F-4D97-AF65-F5344CB8AC3E}">
        <p14:creationId xmlns:p14="http://schemas.microsoft.com/office/powerpoint/2010/main" val="33947527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423</TotalTime>
  <Words>705</Words>
  <Application>Microsoft Office PowerPoint</Application>
  <PresentationFormat>Widescreen</PresentationFormat>
  <Paragraphs>65</Paragraphs>
  <Slides>55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Arial</vt:lpstr>
      <vt:lpstr>Calibri</vt:lpstr>
      <vt:lpstr>Calibri Light</vt:lpstr>
      <vt:lpstr>Open Sans</vt:lpstr>
      <vt:lpstr>Palatino Linotype</vt:lpstr>
      <vt:lpstr>Wingdings</vt:lpstr>
      <vt:lpstr>Office Theme</vt:lpstr>
      <vt:lpstr>Transmission Line Parameters</vt:lpstr>
      <vt:lpstr>Transmission Line</vt:lpstr>
      <vt:lpstr>Types of Transmission Line</vt:lpstr>
      <vt:lpstr>Short Transmission Line</vt:lpstr>
      <vt:lpstr>Medium Transmission Line </vt:lpstr>
      <vt:lpstr>Long Transmission Line </vt:lpstr>
      <vt:lpstr>Efficiency of Transmission Line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STRANDED CONDUCTOR</vt:lpstr>
      <vt:lpstr>PowerPoint Presentation</vt:lpstr>
      <vt:lpstr>PowerPoint Presentation</vt:lpstr>
      <vt:lpstr>INSULATORS</vt:lpstr>
      <vt:lpstr>Materials Used to Make Insulator</vt:lpstr>
      <vt:lpstr>PowerPoint Presentation</vt:lpstr>
      <vt:lpstr>PowerPoint Presentation</vt:lpstr>
      <vt:lpstr>PowerPoint Presentation</vt:lpstr>
      <vt:lpstr>PowerPoint Presentation</vt:lpstr>
      <vt:lpstr>Post Insulator</vt:lpstr>
      <vt:lpstr>DISK INSULATORS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Dampers</vt:lpstr>
      <vt:lpstr>PowerPoint Presentation</vt:lpstr>
      <vt:lpstr>PowerPoint Presentation</vt:lpstr>
      <vt:lpstr>Galloping Or Dancing of Conductor</vt:lpstr>
      <vt:lpstr>Breaking the Stranded Conductors</vt:lpstr>
      <vt:lpstr>Inductance of 3-Phase Line With Symmetrical Spacing</vt:lpstr>
      <vt:lpstr>PowerPoint Presentation</vt:lpstr>
      <vt:lpstr>Reason Behind the Transpose of Conductor</vt:lpstr>
      <vt:lpstr>More Power Loss in Middle Conductor</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Transmission Line Parameters</dc:title>
  <dc:creator>Wazir laghari</dc:creator>
  <cp:lastModifiedBy>Wazir laghari</cp:lastModifiedBy>
  <cp:revision>2</cp:revision>
  <dcterms:created xsi:type="dcterms:W3CDTF">2022-09-16T13:09:20Z</dcterms:created>
  <dcterms:modified xsi:type="dcterms:W3CDTF">2022-09-17T06:40:18Z</dcterms:modified>
</cp:coreProperties>
</file>